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notesMasterIdLst>
    <p:notesMasterId r:id="rId2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58" d="100"/>
          <a:sy n="58" d="100"/>
        </p:scale>
        <p:origin x="84"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title>
      <c:tx>
        <c:rich>
          <a:bodyPr rot="0"/>
          <a:lstStyle/>
          <a:p>
            <a:pPr>
              <a:defRPr sz="3200" b="0" strike="noStrike" spc="-1">
                <a:solidFill>
                  <a:srgbClr val="FFFFFF"/>
                </a:solidFill>
                <a:uFill>
                  <a:solidFill>
                    <a:srgbClr val="FFFFFF"/>
                  </a:solidFill>
                </a:uFill>
                <a:latin typeface="Century Gothic"/>
                <a:ea typeface="DejaVu Sans"/>
              </a:defRPr>
            </a:pPr>
            <a:r>
              <a:rPr lang="de-DE" sz="3200" b="0" strike="noStrike" spc="-1">
                <a:solidFill>
                  <a:srgbClr val="FFFFFF"/>
                </a:solidFill>
                <a:uFill>
                  <a:solidFill>
                    <a:srgbClr val="FFFFFF"/>
                  </a:solidFill>
                </a:uFill>
                <a:latin typeface="Century Gothic"/>
                <a:ea typeface="DejaVu Sans"/>
              </a:rPr>
              <a:t>Unemployment</a:t>
            </a:r>
          </a:p>
        </c:rich>
      </c:tx>
      <c:overlay val="0"/>
    </c:title>
    <c:autoTitleDeleted val="0"/>
    <c:view3D>
      <c:rotX val="30"/>
      <c:rotY val="0"/>
      <c:rAngAx val="0"/>
    </c:view3D>
    <c:floor>
      <c:thickness val="0"/>
      <c:spPr>
        <a:solidFill>
          <a:srgbClr val="D9D9D9"/>
        </a:solidFill>
        <a:ln>
          <a:noFill/>
        </a:ln>
      </c:spPr>
    </c:floor>
    <c:sideWall>
      <c:thickness val="0"/>
    </c:sideWall>
    <c:backWall>
      <c:thickness val="0"/>
      <c:spPr>
        <a:solidFill>
          <a:srgbClr val="D9D9D9"/>
        </a:solidFill>
        <a:ln>
          <a:noFill/>
        </a:ln>
      </c:spPr>
    </c:backWall>
    <c:plotArea>
      <c:layout/>
      <c:pie3DChart>
        <c:varyColors val="1"/>
        <c:ser>
          <c:idx val="0"/>
          <c:order val="0"/>
          <c:spPr>
            <a:solidFill>
              <a:srgbClr val="760603"/>
            </a:solidFill>
            <a:ln>
              <a:noFill/>
            </a:ln>
          </c:spPr>
          <c:dPt>
            <c:idx val="0"/>
            <c:bubble3D val="0"/>
            <c:spPr>
              <a:solidFill>
                <a:srgbClr val="9F761A"/>
              </a:solidFill>
              <a:ln w="25560">
                <a:solidFill>
                  <a:srgbClr val="FFFFFF"/>
                </a:solidFill>
                <a:round/>
              </a:ln>
            </c:spPr>
            <c:extLst>
              <c:ext xmlns:c16="http://schemas.microsoft.com/office/drawing/2014/chart" uri="{C3380CC4-5D6E-409C-BE32-E72D297353CC}">
                <c16:uniqueId val="{00000001-6F30-48B4-BCF0-B798D41ABAC0}"/>
              </c:ext>
            </c:extLst>
          </c:dPt>
          <c:dPt>
            <c:idx val="1"/>
            <c:bubble3D val="0"/>
            <c:spPr>
              <a:solidFill>
                <a:srgbClr val="4AA157"/>
              </a:solidFill>
              <a:ln w="25560">
                <a:solidFill>
                  <a:srgbClr val="FFFFFF"/>
                </a:solidFill>
                <a:round/>
              </a:ln>
            </c:spPr>
            <c:extLst>
              <c:ext xmlns:c16="http://schemas.microsoft.com/office/drawing/2014/chart" uri="{C3380CC4-5D6E-409C-BE32-E72D297353CC}">
                <c16:uniqueId val="{00000003-6F30-48B4-BCF0-B798D41ABAC0}"/>
              </c:ext>
            </c:extLst>
          </c:dPt>
          <c:dLbls>
            <c:spPr>
              <a:noFill/>
              <a:ln>
                <a:noFill/>
              </a:ln>
              <a:effectLst/>
            </c:spPr>
            <c:dLblPos val="bestFit"/>
            <c:showLegendKey val="0"/>
            <c:showVal val="0"/>
            <c:showCatName val="1"/>
            <c:showSerName val="0"/>
            <c:showPercent val="1"/>
            <c:showBubbleSize val="1"/>
            <c:showLeaderLines val="0"/>
            <c:extLst>
              <c:ext xmlns:c15="http://schemas.microsoft.com/office/drawing/2012/chart" uri="{CE6537A1-D6FC-4f65-9D91-7224C49458BB}"/>
            </c:extLst>
          </c:dLbls>
          <c:cat>
            <c:strRef>
              <c:f>categories</c:f>
              <c:strCache>
                <c:ptCount val="2"/>
                <c:pt idx="0">
                  <c:v>Employed</c:v>
                </c:pt>
                <c:pt idx="1">
                  <c:v>Unemployed</c:v>
                </c:pt>
              </c:strCache>
            </c:strRef>
          </c:cat>
          <c:val>
            <c:numRef>
              <c:f>0</c:f>
              <c:numCache>
                <c:formatCode>General</c:formatCode>
                <c:ptCount val="2"/>
                <c:pt idx="0">
                  <c:v>279000</c:v>
                </c:pt>
                <c:pt idx="1">
                  <c:v>104000</c:v>
                </c:pt>
              </c:numCache>
            </c:numRef>
          </c:val>
          <c:extLst>
            <c:ext xmlns:c16="http://schemas.microsoft.com/office/drawing/2014/chart" uri="{C3380CC4-5D6E-409C-BE32-E72D297353CC}">
              <c16:uniqueId val="{00000004-6F30-48B4-BCF0-B798D41ABAC0}"/>
            </c:ext>
          </c:extLst>
        </c:ser>
        <c:dLbls>
          <c:showLegendKey val="0"/>
          <c:showVal val="0"/>
          <c:showCatName val="0"/>
          <c:showSerName val="0"/>
          <c:showPercent val="0"/>
          <c:showBubbleSize val="0"/>
          <c:showLeaderLines val="0"/>
        </c:dLbls>
      </c:pie3DChart>
      <c:spPr>
        <a:solidFill>
          <a:srgbClr val="D9D9D9"/>
        </a:solidFill>
        <a:ln>
          <a:noFill/>
        </a:ln>
      </c:spPr>
    </c:plotArea>
    <c:plotVisOnly val="1"/>
    <c:dispBlanksAs val="gap"/>
    <c:showDLblsOverMax val="1"/>
  </c:chart>
  <c:spPr>
    <a:noFill/>
    <a:ln>
      <a:noFill/>
    </a:ln>
  </c:sp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autoTitleDeleted val="1"/>
    <c:plotArea>
      <c:layout>
        <c:manualLayout>
          <c:layoutTarget val="inner"/>
          <c:xMode val="edge"/>
          <c:yMode val="edge"/>
          <c:x val="9.6986417657045798E-2"/>
          <c:y val="0.19484978540772499"/>
          <c:w val="0.85844651952461803"/>
          <c:h val="0.54194303550526701"/>
        </c:manualLayout>
      </c:layout>
      <c:barChart>
        <c:barDir val="col"/>
        <c:grouping val="clustered"/>
        <c:varyColors val="0"/>
        <c:ser>
          <c:idx val="0"/>
          <c:order val="0"/>
          <c:spPr>
            <a:solidFill>
              <a:srgbClr val="760603"/>
            </a:solidFill>
            <a:ln>
              <a:noFill/>
            </a:ln>
          </c:spPr>
          <c:invertIfNegative val="0"/>
          <c:dLbls>
            <c:spPr>
              <a:noFill/>
              <a:ln>
                <a:noFill/>
              </a:ln>
              <a:effectLst/>
            </c:spPr>
            <c:dLblPos val="outEnd"/>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12"/>
                <c:pt idx="0">
                  <c:v>Bulgaria</c:v>
                </c:pt>
                <c:pt idx="1">
                  <c:v>Romania</c:v>
                </c:pt>
                <c:pt idx="2">
                  <c:v>United Kingdom</c:v>
                </c:pt>
                <c:pt idx="3">
                  <c:v>Cyprus</c:v>
                </c:pt>
                <c:pt idx="4">
                  <c:v>Poland</c:v>
                </c:pt>
                <c:pt idx="5">
                  <c:v>Germany</c:v>
                </c:pt>
                <c:pt idx="6">
                  <c:v>Albania</c:v>
                </c:pt>
                <c:pt idx="7">
                  <c:v>Ukraine</c:v>
                </c:pt>
                <c:pt idx="8">
                  <c:v>Russia</c:v>
                </c:pt>
                <c:pt idx="9">
                  <c:v>Moldova</c:v>
                </c:pt>
                <c:pt idx="10">
                  <c:v>Africa</c:v>
                </c:pt>
                <c:pt idx="11">
                  <c:v>N-S America</c:v>
                </c:pt>
              </c:strCache>
            </c:strRef>
          </c:cat>
          <c:val>
            <c:numRef>
              <c:f>0</c:f>
              <c:numCache>
                <c:formatCode>General</c:formatCode>
                <c:ptCount val="12"/>
                <c:pt idx="0">
                  <c:v>10428</c:v>
                </c:pt>
                <c:pt idx="1">
                  <c:v>2431</c:v>
                </c:pt>
                <c:pt idx="2">
                  <c:v>624</c:v>
                </c:pt>
                <c:pt idx="3">
                  <c:v>2426</c:v>
                </c:pt>
                <c:pt idx="4">
                  <c:v>494</c:v>
                </c:pt>
                <c:pt idx="5">
                  <c:v>1730</c:v>
                </c:pt>
                <c:pt idx="6">
                  <c:v>69888</c:v>
                </c:pt>
                <c:pt idx="7">
                  <c:v>1269</c:v>
                </c:pt>
                <c:pt idx="8">
                  <c:v>3118</c:v>
                </c:pt>
                <c:pt idx="9">
                  <c:v>302</c:v>
                </c:pt>
                <c:pt idx="10">
                  <c:v>1920</c:v>
                </c:pt>
                <c:pt idx="11">
                  <c:v>705</c:v>
                </c:pt>
              </c:numCache>
            </c:numRef>
          </c:val>
          <c:extLst>
            <c:ext xmlns:c16="http://schemas.microsoft.com/office/drawing/2014/chart" uri="{C3380CC4-5D6E-409C-BE32-E72D297353CC}">
              <c16:uniqueId val="{00000000-931B-406C-B31B-883238BBDAA6}"/>
            </c:ext>
          </c:extLst>
        </c:ser>
        <c:dLbls>
          <c:showLegendKey val="0"/>
          <c:showVal val="0"/>
          <c:showCatName val="0"/>
          <c:showSerName val="0"/>
          <c:showPercent val="0"/>
          <c:showBubbleSize val="0"/>
        </c:dLbls>
        <c:gapWidth val="219"/>
        <c:overlap val="-27"/>
        <c:axId val="70666120"/>
        <c:axId val="10422999"/>
      </c:barChart>
      <c:catAx>
        <c:axId val="70666120"/>
        <c:scaling>
          <c:orientation val="minMax"/>
        </c:scaling>
        <c:delete val="0"/>
        <c:axPos val="b"/>
        <c:numFmt formatCode="General" sourceLinked="1"/>
        <c:majorTickMark val="none"/>
        <c:minorTickMark val="none"/>
        <c:tickLblPos val="nextTo"/>
        <c:spPr>
          <a:ln w="9360">
            <a:solidFill>
              <a:srgbClr val="FFFFFF"/>
            </a:solidFill>
            <a:round/>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10422999"/>
        <c:crosses val="autoZero"/>
        <c:auto val="1"/>
        <c:lblAlgn val="ctr"/>
        <c:lblOffset val="100"/>
        <c:noMultiLvlLbl val="1"/>
      </c:catAx>
      <c:valAx>
        <c:axId val="10422999"/>
        <c:scaling>
          <c:orientation val="minMax"/>
        </c:scaling>
        <c:delete val="0"/>
        <c:axPos val="l"/>
        <c:majorGridlines>
          <c:spPr>
            <a:ln w="9360">
              <a:solidFill>
                <a:srgbClr val="FFFFFF"/>
              </a:solidFill>
              <a:round/>
            </a:ln>
          </c:spPr>
        </c:majorGridlines>
        <c:numFmt formatCode="#,##0" sourceLinked="0"/>
        <c:majorTickMark val="none"/>
        <c:minorTickMark val="none"/>
        <c:tickLblPos val="nextTo"/>
        <c:spPr>
          <a:ln w="9360">
            <a:noFill/>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70666120"/>
        <c:crosses val="autoZero"/>
        <c:crossBetween val="between"/>
      </c:valAx>
      <c:spPr>
        <a:noFill/>
        <a:ln>
          <a:noFill/>
        </a:ln>
      </c:spPr>
    </c:plotArea>
    <c:plotVisOnly val="1"/>
    <c:dispBlanksAs val="gap"/>
    <c:showDLblsOverMax val="1"/>
  </c:chart>
  <c:spPr>
    <a:noFill/>
    <a:ln>
      <a:noFill/>
    </a:ln>
  </c:sp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title>
      <c:tx>
        <c:rich>
          <a:bodyPr rot="0"/>
          <a:lstStyle/>
          <a:p>
            <a:pPr>
              <a:defRPr sz="3200" b="0" strike="noStrike" spc="-1">
                <a:solidFill>
                  <a:srgbClr val="FFFFFF"/>
                </a:solidFill>
                <a:uFill>
                  <a:solidFill>
                    <a:srgbClr val="FFFFFF"/>
                  </a:solidFill>
                </a:uFill>
                <a:latin typeface="Century Gothic"/>
                <a:ea typeface="DejaVu Sans"/>
              </a:defRPr>
            </a:pPr>
            <a:r>
              <a:rPr lang="de-DE" sz="3200" b="0" strike="noStrike" spc="-1">
                <a:solidFill>
                  <a:srgbClr val="FFFFFF"/>
                </a:solidFill>
                <a:uFill>
                  <a:solidFill>
                    <a:srgbClr val="FFFFFF"/>
                  </a:solidFill>
                </a:uFill>
                <a:latin typeface="Century Gothic"/>
                <a:ea typeface="DejaVu Sans"/>
              </a:rPr>
              <a:t>Work force</a:t>
            </a:r>
          </a:p>
        </c:rich>
      </c:tx>
      <c:overlay val="0"/>
    </c:title>
    <c:autoTitleDeleted val="0"/>
    <c:view3D>
      <c:rotX val="30"/>
      <c:rotY val="0"/>
      <c:rAngAx val="0"/>
    </c:view3D>
    <c:floor>
      <c:thickness val="0"/>
      <c:spPr>
        <a:solidFill>
          <a:srgbClr val="D9D9D9"/>
        </a:solidFill>
        <a:ln>
          <a:noFill/>
        </a:ln>
      </c:spPr>
    </c:floor>
    <c:sideWall>
      <c:thickness val="0"/>
    </c:sideWall>
    <c:backWall>
      <c:thickness val="0"/>
      <c:spPr>
        <a:solidFill>
          <a:srgbClr val="D9D9D9"/>
        </a:solidFill>
        <a:ln>
          <a:noFill/>
        </a:ln>
      </c:spPr>
    </c:backWall>
    <c:plotArea>
      <c:layout/>
      <c:pie3DChart>
        <c:varyColors val="1"/>
        <c:ser>
          <c:idx val="0"/>
          <c:order val="0"/>
          <c:spPr>
            <a:solidFill>
              <a:srgbClr val="760603"/>
            </a:solidFill>
            <a:ln>
              <a:noFill/>
            </a:ln>
          </c:spPr>
          <c:dPt>
            <c:idx val="0"/>
            <c:bubble3D val="0"/>
            <c:spPr>
              <a:solidFill>
                <a:srgbClr val="760603"/>
              </a:solidFill>
              <a:ln w="25560">
                <a:solidFill>
                  <a:srgbClr val="FFFFFF"/>
                </a:solidFill>
                <a:round/>
              </a:ln>
            </c:spPr>
            <c:extLst>
              <c:ext xmlns:c16="http://schemas.microsoft.com/office/drawing/2014/chart" uri="{C3380CC4-5D6E-409C-BE32-E72D297353CC}">
                <c16:uniqueId val="{00000001-2960-4C3F-9330-7EC88339815F}"/>
              </c:ext>
            </c:extLst>
          </c:dPt>
          <c:dPt>
            <c:idx val="1"/>
            <c:bubble3D val="0"/>
            <c:spPr>
              <a:solidFill>
                <a:srgbClr val="9F761A"/>
              </a:solidFill>
              <a:ln w="25560">
                <a:solidFill>
                  <a:srgbClr val="FFFFFF"/>
                </a:solidFill>
                <a:round/>
              </a:ln>
            </c:spPr>
            <c:extLst>
              <c:ext xmlns:c16="http://schemas.microsoft.com/office/drawing/2014/chart" uri="{C3380CC4-5D6E-409C-BE32-E72D297353CC}">
                <c16:uniqueId val="{00000003-2960-4C3F-9330-7EC88339815F}"/>
              </c:ext>
            </c:extLst>
          </c:dPt>
          <c:dLbls>
            <c:spPr>
              <a:noFill/>
              <a:ln>
                <a:noFill/>
              </a:ln>
              <a:effectLst/>
            </c:spPr>
            <c:dLblPos val="bestFit"/>
            <c:showLegendKey val="0"/>
            <c:showVal val="0"/>
            <c:showCatName val="1"/>
            <c:showSerName val="0"/>
            <c:showPercent val="1"/>
            <c:showBubbleSize val="1"/>
            <c:showLeaderLines val="0"/>
            <c:extLst>
              <c:ext xmlns:c15="http://schemas.microsoft.com/office/drawing/2012/chart" uri="{CE6537A1-D6FC-4f65-9D91-7224C49458BB}"/>
            </c:extLst>
          </c:dLbls>
          <c:cat>
            <c:strRef>
              <c:f>categories</c:f>
              <c:strCache>
                <c:ptCount val="2"/>
                <c:pt idx="0">
                  <c:v>Non contributing financially (children, elderly, women…)</c:v>
                </c:pt>
                <c:pt idx="1">
                  <c:v>Contributing financially</c:v>
                </c:pt>
              </c:strCache>
            </c:strRef>
          </c:cat>
          <c:val>
            <c:numRef>
              <c:f>0</c:f>
              <c:numCache>
                <c:formatCode>General</c:formatCode>
                <c:ptCount val="2"/>
                <c:pt idx="0">
                  <c:v>380000</c:v>
                </c:pt>
                <c:pt idx="1">
                  <c:v>383000</c:v>
                </c:pt>
              </c:numCache>
            </c:numRef>
          </c:val>
          <c:extLst>
            <c:ext xmlns:c16="http://schemas.microsoft.com/office/drawing/2014/chart" uri="{C3380CC4-5D6E-409C-BE32-E72D297353CC}">
              <c16:uniqueId val="{00000004-2960-4C3F-9330-7EC88339815F}"/>
            </c:ext>
          </c:extLst>
        </c:ser>
        <c:dLbls>
          <c:showLegendKey val="0"/>
          <c:showVal val="0"/>
          <c:showCatName val="0"/>
          <c:showSerName val="0"/>
          <c:showPercent val="0"/>
          <c:showBubbleSize val="0"/>
          <c:showLeaderLines val="0"/>
        </c:dLbls>
      </c:pie3DChart>
      <c:spPr>
        <a:solidFill>
          <a:srgbClr val="D9D9D9"/>
        </a:solidFill>
        <a:ln>
          <a:noFill/>
        </a:ln>
      </c:spPr>
    </c:plotArea>
    <c:plotVisOnly val="1"/>
    <c:dispBlanksAs val="gap"/>
    <c:showDLblsOverMax val="1"/>
  </c:chart>
  <c:spPr>
    <a:noFill/>
    <a:ln>
      <a:noFill/>
    </a:ln>
  </c:sp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autoTitleDeleted val="1"/>
    <c:plotArea>
      <c:layout>
        <c:manualLayout>
          <c:layoutTarget val="inner"/>
          <c:xMode val="edge"/>
          <c:yMode val="edge"/>
          <c:x val="7.1597310557877505E-2"/>
          <c:y val="0.19484571041030899"/>
          <c:w val="0.88382094615058404"/>
          <c:h val="0.72078670735842698"/>
        </c:manualLayout>
      </c:layout>
      <c:lineChart>
        <c:grouping val="standard"/>
        <c:varyColors val="0"/>
        <c:ser>
          <c:idx val="0"/>
          <c:order val="0"/>
          <c:spPr>
            <a:ln w="28440">
              <a:solidFill>
                <a:srgbClr val="760603"/>
              </a:solidFill>
              <a:round/>
            </a:ln>
          </c:spPr>
          <c:marker>
            <c:symbol val="none"/>
          </c:marker>
          <c:dLbls>
            <c:spPr>
              <a:noFill/>
              <a:ln>
                <a:noFill/>
              </a:ln>
              <a:effectLst/>
            </c:spPr>
            <c:dLblPos val="r"/>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2"/>
                <c:pt idx="0">
                  <c:v>Unemployment 2015</c:v>
                </c:pt>
                <c:pt idx="1">
                  <c:v>Unemployment 2016</c:v>
                </c:pt>
              </c:strCache>
            </c:strRef>
          </c:cat>
          <c:val>
            <c:numRef>
              <c:f>0</c:f>
              <c:numCache>
                <c:formatCode>General</c:formatCode>
                <c:ptCount val="2"/>
                <c:pt idx="0">
                  <c:v>29.5</c:v>
                </c:pt>
                <c:pt idx="1">
                  <c:v>27.1</c:v>
                </c:pt>
              </c:numCache>
            </c:numRef>
          </c:val>
          <c:smooth val="0"/>
          <c:extLst>
            <c:ext xmlns:c16="http://schemas.microsoft.com/office/drawing/2014/chart" uri="{C3380CC4-5D6E-409C-BE32-E72D297353CC}">
              <c16:uniqueId val="{00000000-0385-4080-94AA-D243E252BB0D}"/>
            </c:ext>
          </c:extLst>
        </c:ser>
        <c:dLbls>
          <c:showLegendKey val="0"/>
          <c:showVal val="0"/>
          <c:showCatName val="0"/>
          <c:showSerName val="0"/>
          <c:showPercent val="0"/>
          <c:showBubbleSize val="0"/>
        </c:dLbls>
        <c:hiLowLines>
          <c:spPr>
            <a:ln>
              <a:noFill/>
            </a:ln>
          </c:spPr>
        </c:hiLowLines>
        <c:smooth val="0"/>
        <c:axId val="52115099"/>
        <c:axId val="16184540"/>
      </c:lineChart>
      <c:catAx>
        <c:axId val="52115099"/>
        <c:scaling>
          <c:orientation val="minMax"/>
        </c:scaling>
        <c:delete val="0"/>
        <c:axPos val="b"/>
        <c:numFmt formatCode="General" sourceLinked="1"/>
        <c:majorTickMark val="none"/>
        <c:minorTickMark val="none"/>
        <c:tickLblPos val="nextTo"/>
        <c:spPr>
          <a:ln w="9360">
            <a:solidFill>
              <a:srgbClr val="FFFFFF"/>
            </a:solidFill>
            <a:round/>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16184540"/>
        <c:crosses val="autoZero"/>
        <c:auto val="1"/>
        <c:lblAlgn val="ctr"/>
        <c:lblOffset val="100"/>
        <c:noMultiLvlLbl val="1"/>
      </c:catAx>
      <c:valAx>
        <c:axId val="16184540"/>
        <c:scaling>
          <c:orientation val="minMax"/>
        </c:scaling>
        <c:delete val="0"/>
        <c:axPos val="l"/>
        <c:majorGridlines>
          <c:spPr>
            <a:ln w="9360">
              <a:solidFill>
                <a:srgbClr val="FFFFFF"/>
              </a:solidFill>
              <a:round/>
            </a:ln>
          </c:spPr>
        </c:majorGridlines>
        <c:numFmt formatCode="General" sourceLinked="0"/>
        <c:majorTickMark val="none"/>
        <c:minorTickMark val="none"/>
        <c:tickLblPos val="nextTo"/>
        <c:spPr>
          <a:ln w="9360">
            <a:noFill/>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52115099"/>
        <c:crosses val="autoZero"/>
        <c:crossBetween val="midCat"/>
      </c:valAx>
      <c:spPr>
        <a:noFill/>
        <a:ln>
          <a:noFill/>
        </a:ln>
      </c:spPr>
    </c:plotArea>
    <c:plotVisOnly val="1"/>
    <c:dispBlanksAs val="gap"/>
    <c:showDLblsOverMax val="1"/>
  </c:chart>
  <c:spPr>
    <a:noFill/>
    <a:ln>
      <a:noFill/>
    </a:ln>
  </c:sp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autoTitleDeleted val="1"/>
    <c:plotArea>
      <c:layout/>
      <c:lineChart>
        <c:grouping val="standard"/>
        <c:varyColors val="0"/>
        <c:ser>
          <c:idx val="0"/>
          <c:order val="0"/>
          <c:spPr>
            <a:ln w="28440">
              <a:solidFill>
                <a:srgbClr val="760603"/>
              </a:solidFill>
              <a:round/>
            </a:ln>
          </c:spPr>
          <c:marker>
            <c:symbol val="none"/>
          </c:marker>
          <c:dLbls>
            <c:spPr>
              <a:noFill/>
              <a:ln>
                <a:noFill/>
              </a:ln>
              <a:effectLst/>
            </c:spPr>
            <c:dLblPos val="r"/>
            <c:showLegendKey val="0"/>
            <c:showVal val="0"/>
            <c:showCatName val="0"/>
            <c:showSerName val="0"/>
            <c:showPercent val="0"/>
            <c:showBubbleSize val="1"/>
            <c:showLeaderLines val="0"/>
            <c:extLst>
              <c:ext xmlns:c15="http://schemas.microsoft.com/office/drawing/2012/chart" uri="{CE6537A1-D6FC-4f65-9D91-7224C49458BB}">
                <c15:showLeaderLines val="0"/>
              </c:ext>
            </c:extLst>
          </c:dLbls>
          <c:cat>
            <c:strRef>
              <c:f>categories</c:f>
              <c:strCache>
                <c:ptCount val="2"/>
                <c:pt idx="0">
                  <c:v>Population 2013</c:v>
                </c:pt>
                <c:pt idx="1">
                  <c:v>Population 2016</c:v>
                </c:pt>
              </c:strCache>
            </c:strRef>
          </c:cat>
          <c:val>
            <c:numRef>
              <c:f>0</c:f>
              <c:numCache>
                <c:formatCode>General</c:formatCode>
                <c:ptCount val="2"/>
                <c:pt idx="0">
                  <c:v>800000</c:v>
                </c:pt>
                <c:pt idx="1">
                  <c:v>763000</c:v>
                </c:pt>
              </c:numCache>
            </c:numRef>
          </c:val>
          <c:smooth val="0"/>
          <c:extLst>
            <c:ext xmlns:c16="http://schemas.microsoft.com/office/drawing/2014/chart" uri="{C3380CC4-5D6E-409C-BE32-E72D297353CC}">
              <c16:uniqueId val="{00000000-88C3-4678-B96F-F73ED77439DB}"/>
            </c:ext>
          </c:extLst>
        </c:ser>
        <c:dLbls>
          <c:showLegendKey val="0"/>
          <c:showVal val="0"/>
          <c:showCatName val="0"/>
          <c:showSerName val="0"/>
          <c:showPercent val="0"/>
          <c:showBubbleSize val="0"/>
        </c:dLbls>
        <c:hiLowLines>
          <c:spPr>
            <a:ln>
              <a:noFill/>
            </a:ln>
          </c:spPr>
        </c:hiLowLines>
        <c:smooth val="0"/>
        <c:axId val="52886951"/>
        <c:axId val="28408603"/>
      </c:lineChart>
      <c:catAx>
        <c:axId val="52886951"/>
        <c:scaling>
          <c:orientation val="minMax"/>
        </c:scaling>
        <c:delete val="0"/>
        <c:axPos val="b"/>
        <c:numFmt formatCode="General" sourceLinked="1"/>
        <c:majorTickMark val="none"/>
        <c:minorTickMark val="none"/>
        <c:tickLblPos val="nextTo"/>
        <c:spPr>
          <a:ln w="9360">
            <a:solidFill>
              <a:srgbClr val="FFFFFF"/>
            </a:solidFill>
            <a:round/>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28408603"/>
        <c:crosses val="autoZero"/>
        <c:auto val="1"/>
        <c:lblAlgn val="ctr"/>
        <c:lblOffset val="100"/>
        <c:noMultiLvlLbl val="1"/>
      </c:catAx>
      <c:valAx>
        <c:axId val="28408603"/>
        <c:scaling>
          <c:orientation val="minMax"/>
        </c:scaling>
        <c:delete val="0"/>
        <c:axPos val="l"/>
        <c:majorGridlines>
          <c:spPr>
            <a:ln w="9360">
              <a:solidFill>
                <a:srgbClr val="FFFFFF"/>
              </a:solidFill>
              <a:round/>
            </a:ln>
          </c:spPr>
        </c:majorGridlines>
        <c:numFmt formatCode="General" sourceLinked="0"/>
        <c:majorTickMark val="none"/>
        <c:minorTickMark val="none"/>
        <c:tickLblPos val="nextTo"/>
        <c:spPr>
          <a:ln w="9360">
            <a:noFill/>
          </a:ln>
        </c:spPr>
        <c:txPr>
          <a:bodyPr/>
          <a:lstStyle/>
          <a:p>
            <a:pPr>
              <a:defRPr sz="900" b="0" strike="noStrike" spc="-1">
                <a:solidFill>
                  <a:srgbClr val="FFFFFF"/>
                </a:solidFill>
                <a:uFill>
                  <a:solidFill>
                    <a:srgbClr val="FFFFFF"/>
                  </a:solidFill>
                </a:uFill>
                <a:latin typeface="Century Gothic"/>
                <a:ea typeface="DejaVu Sans"/>
              </a:defRPr>
            </a:pPr>
            <a:endParaRPr lang="de-DE"/>
          </a:p>
        </c:txPr>
        <c:crossAx val="52886951"/>
        <c:crosses val="autoZero"/>
        <c:crossBetween val="midCat"/>
      </c:valAx>
      <c:spPr>
        <a:noFill/>
        <a:ln>
          <a:noFill/>
        </a:ln>
      </c:spPr>
    </c:plotArea>
    <c:plotVisOnly val="1"/>
    <c:dispBlanksAs val="gap"/>
    <c:showDLblsOverMax val="1"/>
  </c:chart>
  <c:spPr>
    <a:noFill/>
    <a:ln>
      <a:noFill/>
    </a:ln>
  </c:sp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title>
      <c:tx>
        <c:rich>
          <a:bodyPr rot="0"/>
          <a:lstStyle/>
          <a:p>
            <a:pPr>
              <a:defRPr sz="2000" b="0" strike="noStrike" spc="-1">
                <a:solidFill>
                  <a:srgbClr val="FFFFFF"/>
                </a:solidFill>
                <a:uFill>
                  <a:solidFill>
                    <a:srgbClr val="FFFFFF"/>
                  </a:solidFill>
                </a:uFill>
                <a:latin typeface="Century Gothic"/>
                <a:ea typeface="DejaVu Sans"/>
              </a:defRPr>
            </a:pPr>
            <a:r>
              <a:rPr lang="de-DE" sz="2000" b="0" strike="noStrike" spc="-1">
                <a:solidFill>
                  <a:srgbClr val="FFFFFF"/>
                </a:solidFill>
                <a:uFill>
                  <a:solidFill>
                    <a:srgbClr val="FFFFFF"/>
                  </a:solidFill>
                </a:uFill>
                <a:latin typeface="Century Gothic"/>
                <a:ea typeface="DejaVu Sans"/>
              </a:rPr>
              <a:t>Unemployment reduction due to:</a:t>
            </a:r>
          </a:p>
        </c:rich>
      </c:tx>
      <c:layout>
        <c:manualLayout>
          <c:xMode val="edge"/>
          <c:yMode val="edge"/>
          <c:x val="0.113392694893694"/>
          <c:y val="2.6381824347236401E-2"/>
        </c:manualLayout>
      </c:layout>
      <c:overlay val="0"/>
    </c:title>
    <c:autoTitleDeleted val="0"/>
    <c:plotArea>
      <c:layout/>
      <c:doughnutChart>
        <c:varyColors val="1"/>
        <c:ser>
          <c:idx val="0"/>
          <c:order val="0"/>
          <c:spPr>
            <a:solidFill>
              <a:srgbClr val="BBA488"/>
            </a:solidFill>
            <a:ln>
              <a:noFill/>
            </a:ln>
          </c:spPr>
          <c:dPt>
            <c:idx val="0"/>
            <c:bubble3D val="0"/>
            <c:spPr>
              <a:solidFill>
                <a:srgbClr val="760603"/>
              </a:solidFill>
              <a:ln w="19080">
                <a:solidFill>
                  <a:srgbClr val="FFFFFF"/>
                </a:solidFill>
                <a:round/>
              </a:ln>
            </c:spPr>
            <c:extLst>
              <c:ext xmlns:c16="http://schemas.microsoft.com/office/drawing/2014/chart" uri="{C3380CC4-5D6E-409C-BE32-E72D297353CC}">
                <c16:uniqueId val="{00000001-6BE2-46FC-A54B-8C07A5B7D0F8}"/>
              </c:ext>
            </c:extLst>
          </c:dPt>
          <c:dPt>
            <c:idx val="1"/>
            <c:bubble3D val="0"/>
            <c:spPr>
              <a:solidFill>
                <a:srgbClr val="9F761A"/>
              </a:solidFill>
              <a:ln w="19080">
                <a:solidFill>
                  <a:srgbClr val="FFFFFF"/>
                </a:solidFill>
                <a:round/>
              </a:ln>
            </c:spPr>
            <c:extLst>
              <c:ext xmlns:c16="http://schemas.microsoft.com/office/drawing/2014/chart" uri="{C3380CC4-5D6E-409C-BE32-E72D297353CC}">
                <c16:uniqueId val="{00000003-6BE2-46FC-A54B-8C07A5B7D0F8}"/>
              </c:ext>
            </c:extLst>
          </c:dPt>
          <c:dLbls>
            <c:spPr>
              <a:noFill/>
              <a:ln>
                <a:noFill/>
              </a:ln>
              <a:effectLst/>
            </c:spPr>
            <c:showLegendKey val="0"/>
            <c:showVal val="0"/>
            <c:showCatName val="0"/>
            <c:showSerName val="0"/>
            <c:showPercent val="0"/>
            <c:showBubbleSize val="1"/>
            <c:showLeaderLines val="0"/>
            <c:extLst>
              <c:ext xmlns:c15="http://schemas.microsoft.com/office/drawing/2012/chart" uri="{CE6537A1-D6FC-4f65-9D91-7224C49458BB}"/>
            </c:extLst>
          </c:dLbls>
          <c:cat>
            <c:strRef>
              <c:f>categories</c:f>
              <c:strCache>
                <c:ptCount val="2"/>
                <c:pt idx="0">
                  <c:v>Emigration </c:v>
                </c:pt>
                <c:pt idx="1">
                  <c:v>Population that moved from the state of unemployed to non contributing financially</c:v>
                </c:pt>
              </c:strCache>
            </c:strRef>
          </c:cat>
          <c:val>
            <c:numRef>
              <c:f>0</c:f>
              <c:numCache>
                <c:formatCode>General</c:formatCode>
                <c:ptCount val="2"/>
                <c:pt idx="0">
                  <c:v>50</c:v>
                </c:pt>
                <c:pt idx="1">
                  <c:v>50</c:v>
                </c:pt>
              </c:numCache>
            </c:numRef>
          </c:val>
          <c:extLst>
            <c:ext xmlns:c16="http://schemas.microsoft.com/office/drawing/2014/chart" uri="{C3380CC4-5D6E-409C-BE32-E72D297353CC}">
              <c16:uniqueId val="{00000004-6BE2-46FC-A54B-8C07A5B7D0F8}"/>
            </c:ext>
          </c:extLst>
        </c:ser>
        <c:dLbls>
          <c:showLegendKey val="0"/>
          <c:showVal val="0"/>
          <c:showCatName val="0"/>
          <c:showSerName val="0"/>
          <c:showPercent val="0"/>
          <c:showBubbleSize val="0"/>
          <c:showLeaderLines val="0"/>
        </c:dLbls>
        <c:firstSliceAng val="0"/>
        <c:holeSize val="50"/>
      </c:doughnutChart>
      <c:spPr>
        <a:noFill/>
        <a:ln>
          <a:noFill/>
        </a:ln>
      </c:spPr>
    </c:plotArea>
    <c:plotVisOnly val="1"/>
    <c:dispBlanksAs val="gap"/>
    <c:showDLblsOverMax val="1"/>
  </c:chart>
  <c:spPr>
    <a:noFill/>
    <a:ln>
      <a:noFill/>
    </a:ln>
  </c:sp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title>
      <c:tx>
        <c:rich>
          <a:bodyPr rot="0"/>
          <a:lstStyle/>
          <a:p>
            <a:pPr>
              <a:defRPr sz="3200" b="0" strike="noStrike" spc="-1">
                <a:solidFill>
                  <a:srgbClr val="FFFFFF"/>
                </a:solidFill>
                <a:uFill>
                  <a:solidFill>
                    <a:srgbClr val="FFFFFF"/>
                  </a:solidFill>
                </a:uFill>
                <a:latin typeface="Century Gothic"/>
                <a:ea typeface="DejaVu Sans"/>
              </a:defRPr>
            </a:pPr>
            <a:r>
              <a:rPr lang="de-DE" sz="3200" b="0" strike="noStrike" spc="-1">
                <a:solidFill>
                  <a:srgbClr val="FFFFFF"/>
                </a:solidFill>
                <a:uFill>
                  <a:solidFill>
                    <a:srgbClr val="FFFFFF"/>
                  </a:solidFill>
                </a:uFill>
                <a:latin typeface="Century Gothic"/>
                <a:ea typeface="DejaVu Sans"/>
              </a:rPr>
              <a:t>Unemployment reduction</a:t>
            </a:r>
          </a:p>
        </c:rich>
      </c:tx>
      <c:overlay val="0"/>
    </c:title>
    <c:autoTitleDeleted val="0"/>
    <c:view3D>
      <c:rotX val="30"/>
      <c:rotY val="0"/>
      <c:rAngAx val="0"/>
    </c:view3D>
    <c:floor>
      <c:thickness val="0"/>
      <c:spPr>
        <a:solidFill>
          <a:srgbClr val="D9D9D9"/>
        </a:solidFill>
        <a:ln>
          <a:noFill/>
        </a:ln>
      </c:spPr>
    </c:floor>
    <c:sideWall>
      <c:thickness val="0"/>
    </c:sideWall>
    <c:backWall>
      <c:thickness val="0"/>
      <c:spPr>
        <a:solidFill>
          <a:srgbClr val="D9D9D9"/>
        </a:solidFill>
        <a:ln>
          <a:noFill/>
        </a:ln>
      </c:spPr>
    </c:backWall>
    <c:plotArea>
      <c:layout/>
      <c:pie3DChart>
        <c:varyColors val="1"/>
        <c:ser>
          <c:idx val="0"/>
          <c:order val="0"/>
          <c:spPr>
            <a:solidFill>
              <a:srgbClr val="760603"/>
            </a:solidFill>
            <a:ln>
              <a:noFill/>
            </a:ln>
          </c:spPr>
          <c:dPt>
            <c:idx val="0"/>
            <c:bubble3D val="0"/>
            <c:spPr>
              <a:solidFill>
                <a:srgbClr val="760603"/>
              </a:solidFill>
              <a:ln w="25560">
                <a:solidFill>
                  <a:srgbClr val="FFFFFF"/>
                </a:solidFill>
                <a:round/>
              </a:ln>
            </c:spPr>
            <c:extLst>
              <c:ext xmlns:c16="http://schemas.microsoft.com/office/drawing/2014/chart" uri="{C3380CC4-5D6E-409C-BE32-E72D297353CC}">
                <c16:uniqueId val="{00000001-5287-46A9-AD6D-B9D26FD37240}"/>
              </c:ext>
            </c:extLst>
          </c:dPt>
          <c:dPt>
            <c:idx val="1"/>
            <c:bubble3D val="0"/>
            <c:spPr>
              <a:solidFill>
                <a:srgbClr val="9F761A"/>
              </a:solidFill>
              <a:ln w="25560">
                <a:solidFill>
                  <a:srgbClr val="FFFFFF"/>
                </a:solidFill>
                <a:round/>
              </a:ln>
            </c:spPr>
            <c:extLst>
              <c:ext xmlns:c16="http://schemas.microsoft.com/office/drawing/2014/chart" uri="{C3380CC4-5D6E-409C-BE32-E72D297353CC}">
                <c16:uniqueId val="{00000003-5287-46A9-AD6D-B9D26FD37240}"/>
              </c:ext>
            </c:extLst>
          </c:dPt>
          <c:dLbls>
            <c:spPr>
              <a:noFill/>
              <a:ln>
                <a:noFill/>
              </a:ln>
              <a:effectLst/>
            </c:spPr>
            <c:dLblPos val="bestFit"/>
            <c:showLegendKey val="0"/>
            <c:showVal val="0"/>
            <c:showCatName val="1"/>
            <c:showSerName val="0"/>
            <c:showPercent val="1"/>
            <c:showBubbleSize val="1"/>
            <c:showLeaderLines val="0"/>
            <c:extLst>
              <c:ext xmlns:c15="http://schemas.microsoft.com/office/drawing/2012/chart" uri="{CE6537A1-D6FC-4f65-9D91-7224C49458BB}"/>
            </c:extLst>
          </c:dLbls>
          <c:cat>
            <c:strRef>
              <c:f>categories</c:f>
              <c:strCache>
                <c:ptCount val="2"/>
                <c:pt idx="0">
                  <c:v>Men</c:v>
                </c:pt>
                <c:pt idx="1">
                  <c:v>Women</c:v>
                </c:pt>
              </c:strCache>
            </c:strRef>
          </c:cat>
          <c:val>
            <c:numRef>
              <c:f>0</c:f>
              <c:numCache>
                <c:formatCode>General</c:formatCode>
                <c:ptCount val="2"/>
                <c:pt idx="0">
                  <c:v>40</c:v>
                </c:pt>
                <c:pt idx="1">
                  <c:v>60</c:v>
                </c:pt>
              </c:numCache>
            </c:numRef>
          </c:val>
          <c:extLst>
            <c:ext xmlns:c16="http://schemas.microsoft.com/office/drawing/2014/chart" uri="{C3380CC4-5D6E-409C-BE32-E72D297353CC}">
              <c16:uniqueId val="{00000004-5287-46A9-AD6D-B9D26FD37240}"/>
            </c:ext>
          </c:extLst>
        </c:ser>
        <c:dLbls>
          <c:showLegendKey val="0"/>
          <c:showVal val="0"/>
          <c:showCatName val="0"/>
          <c:showSerName val="0"/>
          <c:showPercent val="0"/>
          <c:showBubbleSize val="0"/>
          <c:showLeaderLines val="0"/>
        </c:dLbls>
      </c:pie3DChart>
      <c:spPr>
        <a:solidFill>
          <a:srgbClr val="D9D9D9"/>
        </a:solidFill>
        <a:ln>
          <a:noFill/>
        </a:ln>
      </c:spPr>
    </c:plotArea>
    <c:plotVisOnly val="1"/>
    <c:dispBlanksAs val="gap"/>
    <c:showDLblsOverMax val="1"/>
  </c:chart>
  <c:spPr>
    <a:noFill/>
    <a:ln>
      <a:noFill/>
    </a:ln>
  </c:sp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 name="PlaceHolder 1"/>
          <p:cNvSpPr>
            <a:spLocks noGrp="1"/>
          </p:cNvSpPr>
          <p:nvPr>
            <p:ph type="body"/>
          </p:nvPr>
        </p:nvSpPr>
        <p:spPr>
          <a:xfrm>
            <a:off x="756000" y="5078520"/>
            <a:ext cx="6047640" cy="4811040"/>
          </a:xfrm>
          <a:prstGeom prst="rect">
            <a:avLst/>
          </a:prstGeom>
        </p:spPr>
        <p:txBody>
          <a:bodyPr lIns="0" tIns="0" rIns="0" bIns="0"/>
          <a:lstStyle/>
          <a:p>
            <a:r>
              <a:rPr lang="de-DE" sz="2000" b="0" strike="noStrike" spc="-1">
                <a:solidFill>
                  <a:srgbClr val="000000"/>
                </a:solidFill>
                <a:uFill>
                  <a:solidFill>
                    <a:srgbClr val="FFFFFF"/>
                  </a:solidFill>
                </a:uFill>
                <a:latin typeface="Arial"/>
              </a:rPr>
              <a:t>Format der Notizen mittels Klicken bearbeiten</a:t>
            </a:r>
          </a:p>
        </p:txBody>
      </p:sp>
      <p:sp>
        <p:nvSpPr>
          <p:cNvPr id="180" name="PlaceHolder 2"/>
          <p:cNvSpPr>
            <a:spLocks noGrp="1"/>
          </p:cNvSpPr>
          <p:nvPr>
            <p:ph type="hdr"/>
          </p:nvPr>
        </p:nvSpPr>
        <p:spPr>
          <a:xfrm>
            <a:off x="0" y="0"/>
            <a:ext cx="3280680" cy="534240"/>
          </a:xfrm>
          <a:prstGeom prst="rect">
            <a:avLst/>
          </a:prstGeom>
        </p:spPr>
        <p:txBody>
          <a:bodyPr lIns="0" tIns="0" rIns="0" bIns="0"/>
          <a:lstStyle/>
          <a:p>
            <a:r>
              <a:rPr lang="de-DE" sz="1400" b="0" strike="noStrike" spc="-1">
                <a:solidFill>
                  <a:srgbClr val="000000"/>
                </a:solidFill>
                <a:uFill>
                  <a:solidFill>
                    <a:srgbClr val="FFFFFF"/>
                  </a:solidFill>
                </a:uFill>
                <a:latin typeface="Times New Roman"/>
              </a:rPr>
              <a:t>&lt;Kopfzeile&gt;</a:t>
            </a:r>
          </a:p>
        </p:txBody>
      </p:sp>
      <p:sp>
        <p:nvSpPr>
          <p:cNvPr id="181" name="PlaceHolder 3"/>
          <p:cNvSpPr>
            <a:spLocks noGrp="1"/>
          </p:cNvSpPr>
          <p:nvPr>
            <p:ph type="dt"/>
          </p:nvPr>
        </p:nvSpPr>
        <p:spPr>
          <a:xfrm>
            <a:off x="4278960" y="0"/>
            <a:ext cx="3280680" cy="534240"/>
          </a:xfrm>
          <a:prstGeom prst="rect">
            <a:avLst/>
          </a:prstGeom>
        </p:spPr>
        <p:txBody>
          <a:bodyPr lIns="0" tIns="0" rIns="0" bIns="0"/>
          <a:lstStyle/>
          <a:p>
            <a:pPr algn="r"/>
            <a:r>
              <a:rPr lang="de-DE" sz="1400" b="0" strike="noStrike" spc="-1">
                <a:solidFill>
                  <a:srgbClr val="000000"/>
                </a:solidFill>
                <a:uFill>
                  <a:solidFill>
                    <a:srgbClr val="FFFFFF"/>
                  </a:solidFill>
                </a:uFill>
                <a:latin typeface="Times New Roman"/>
              </a:rPr>
              <a:t>&lt;Datum/Uhrzeit&gt;</a:t>
            </a:r>
          </a:p>
        </p:txBody>
      </p:sp>
      <p:sp>
        <p:nvSpPr>
          <p:cNvPr id="182" name="PlaceHolder 4"/>
          <p:cNvSpPr>
            <a:spLocks noGrp="1"/>
          </p:cNvSpPr>
          <p:nvPr>
            <p:ph type="ftr"/>
          </p:nvPr>
        </p:nvSpPr>
        <p:spPr>
          <a:xfrm>
            <a:off x="0" y="10157400"/>
            <a:ext cx="3280680" cy="534240"/>
          </a:xfrm>
          <a:prstGeom prst="rect">
            <a:avLst/>
          </a:prstGeom>
        </p:spPr>
        <p:txBody>
          <a:bodyPr lIns="0" tIns="0" rIns="0" bIns="0" anchor="b"/>
          <a:lstStyle/>
          <a:p>
            <a:r>
              <a:rPr lang="de-DE" sz="1400" b="0" strike="noStrike" spc="-1">
                <a:solidFill>
                  <a:srgbClr val="000000"/>
                </a:solidFill>
                <a:uFill>
                  <a:solidFill>
                    <a:srgbClr val="FFFFFF"/>
                  </a:solidFill>
                </a:uFill>
                <a:latin typeface="Times New Roman"/>
              </a:rPr>
              <a:t>&lt;Fußzeile&gt;</a:t>
            </a:r>
          </a:p>
        </p:txBody>
      </p:sp>
      <p:sp>
        <p:nvSpPr>
          <p:cNvPr id="183" name="PlaceHolder 5"/>
          <p:cNvSpPr>
            <a:spLocks noGrp="1"/>
          </p:cNvSpPr>
          <p:nvPr>
            <p:ph type="sldNum"/>
          </p:nvPr>
        </p:nvSpPr>
        <p:spPr>
          <a:xfrm>
            <a:off x="4278960" y="10157400"/>
            <a:ext cx="3280680" cy="534240"/>
          </a:xfrm>
          <a:prstGeom prst="rect">
            <a:avLst/>
          </a:prstGeom>
        </p:spPr>
        <p:txBody>
          <a:bodyPr lIns="0" tIns="0" rIns="0" bIns="0" anchor="b"/>
          <a:lstStyle/>
          <a:p>
            <a:pPr algn="r"/>
            <a:fld id="{AE14C9A1-3B52-485E-B651-CCFEBCDA011F}" type="slidenum">
              <a:rPr lang="de-DE" sz="1400" b="0" strike="noStrike" spc="-1">
                <a:solidFill>
                  <a:srgbClr val="000000"/>
                </a:solidFill>
                <a:uFill>
                  <a:solidFill>
                    <a:srgbClr val="FFFFFF"/>
                  </a:solidFill>
                </a:uFill>
                <a:latin typeface="Times New Roman"/>
              </a:rPr>
              <a:t>‹Nr.›</a:t>
            </a:fld>
            <a:endParaRPr lang="de-DE"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PlaceHolder 1"/>
          <p:cNvSpPr>
            <a:spLocks noGrp="1"/>
          </p:cNvSpPr>
          <p:nvPr>
            <p:ph type="body"/>
          </p:nvPr>
        </p:nvSpPr>
        <p:spPr>
          <a:xfrm>
            <a:off x="685800" y="4400640"/>
            <a:ext cx="5485680" cy="3599640"/>
          </a:xfrm>
          <a:prstGeom prst="rect">
            <a:avLst/>
          </a:prstGeom>
        </p:spPr>
        <p:txBody>
          <a:bodyPr lIns="0" tIns="0" rIns="0" bIns="0"/>
          <a:lstStyle/>
          <a:p>
            <a:endParaRPr lang="de-DE" sz="2000" b="0" strike="noStrike" spc="-1">
              <a:solidFill>
                <a:srgbClr val="000000"/>
              </a:solidFill>
              <a:uFill>
                <a:solidFill>
                  <a:srgbClr val="FFFFFF"/>
                </a:solidFill>
              </a:uFill>
              <a:latin typeface="Arial"/>
            </a:endParaRPr>
          </a:p>
        </p:txBody>
      </p:sp>
      <p:sp>
        <p:nvSpPr>
          <p:cNvPr id="282" name="CustomShape 2"/>
          <p:cNvSpPr/>
          <p:nvPr/>
        </p:nvSpPr>
        <p:spPr>
          <a:xfrm>
            <a:off x="3884760" y="8685360"/>
            <a:ext cx="2971080" cy="45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EA3568B6-4AD3-46D2-8F12-8AA3C159A798}" type="slidenum">
              <a:rPr lang="de-DE" sz="1200" b="0" strike="noStrike" spc="-1">
                <a:solidFill>
                  <a:srgbClr val="000000"/>
                </a:solidFill>
                <a:uFill>
                  <a:solidFill>
                    <a:srgbClr val="FFFFFF"/>
                  </a:solidFill>
                </a:uFill>
                <a:latin typeface="Calibri"/>
              </a:rPr>
              <a:t>1</a:t>
            </a:fld>
            <a:endParaRPr lang="de-DE" sz="1200" b="0" strike="noStrike" spc="-1">
              <a:solidFill>
                <a:srgbClr val="000000"/>
              </a:solidFill>
              <a:uFill>
                <a:solidFill>
                  <a:srgbClr val="FFFFFF"/>
                </a:solidFill>
              </a:uFill>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PlaceHolder 1"/>
          <p:cNvSpPr>
            <a:spLocks noGrp="1"/>
          </p:cNvSpPr>
          <p:nvPr>
            <p:ph type="body"/>
          </p:nvPr>
        </p:nvSpPr>
        <p:spPr>
          <a:xfrm>
            <a:off x="685800" y="4400640"/>
            <a:ext cx="5485680" cy="3599640"/>
          </a:xfrm>
          <a:prstGeom prst="rect">
            <a:avLst/>
          </a:prstGeom>
        </p:spPr>
        <p:txBody>
          <a:bodyPr lIns="0" tIns="0" rIns="0" bIns="0"/>
          <a:lstStyle/>
          <a:p>
            <a:endParaRPr lang="de-DE" sz="2000" b="0" strike="noStrike" spc="-1">
              <a:solidFill>
                <a:srgbClr val="000000"/>
              </a:solidFill>
              <a:uFill>
                <a:solidFill>
                  <a:srgbClr val="FFFFFF"/>
                </a:solidFill>
              </a:uFill>
              <a:latin typeface="Arial"/>
            </a:endParaRPr>
          </a:p>
        </p:txBody>
      </p:sp>
      <p:sp>
        <p:nvSpPr>
          <p:cNvPr id="284" name="CustomShape 2"/>
          <p:cNvSpPr/>
          <p:nvPr/>
        </p:nvSpPr>
        <p:spPr>
          <a:xfrm>
            <a:off x="3884760" y="8685360"/>
            <a:ext cx="2971080" cy="45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778FE18D-FB73-46A5-96A4-98EF3D0B9DEB}" type="slidenum">
              <a:rPr lang="de-DE" sz="1200" b="0" strike="noStrike" spc="-1">
                <a:solidFill>
                  <a:srgbClr val="000000"/>
                </a:solidFill>
                <a:uFill>
                  <a:solidFill>
                    <a:srgbClr val="FFFFFF"/>
                  </a:solidFill>
                </a:uFill>
                <a:latin typeface="+mn-lt"/>
                <a:ea typeface="+mn-ea"/>
              </a:rPr>
              <a:t>12</a:t>
            </a:fld>
            <a:endParaRPr lang="de-DE" sz="12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3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3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3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0"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1"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6"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48"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57"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5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6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6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6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67"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68"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4"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7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7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7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7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7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7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7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7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8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3"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4"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8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89"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9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91"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00"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02"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04"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05"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09"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0"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1"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13"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5"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1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19"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21"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22"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2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2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26"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27"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29"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30"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31"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32"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33"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34"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44"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46"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48"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4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1"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5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54"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55"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5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5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5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6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6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6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65"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66"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6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6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0"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1"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173"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4"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5"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6" name="PlaceHolder 5"/>
          <p:cNvSpPr>
            <a:spLocks noGrp="1"/>
          </p:cNvSpPr>
          <p:nvPr>
            <p:ph type="body"/>
          </p:nvPr>
        </p:nvSpPr>
        <p:spPr>
          <a:xfrm>
            <a:off x="802980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7"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178" name="PlaceHolder 7"/>
          <p:cNvSpPr>
            <a:spLocks noGrp="1"/>
          </p:cNvSpPr>
          <p:nvPr>
            <p:ph type="body"/>
          </p:nvPr>
        </p:nvSpPr>
        <p:spPr>
          <a:xfrm>
            <a:off x="609480" y="3682080"/>
            <a:ext cx="35330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de-DE" sz="4400" b="0" strike="noStrike" spc="-1">
              <a:solidFill>
                <a:srgbClr val="000000"/>
              </a:solidFill>
              <a:uFill>
                <a:solidFill>
                  <a:srgbClr val="FFFFFF"/>
                </a:solidFill>
              </a:uFill>
              <a:latin typeface="Arial"/>
            </a:endParaRPr>
          </a:p>
        </p:txBody>
      </p:sp>
      <p:sp>
        <p:nvSpPr>
          <p:cNvPr id="3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
        <p:nvSpPr>
          <p:cNvPr id="33"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de-DE"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Line 1"/>
          <p:cNvSpPr/>
          <p:nvPr/>
        </p:nvSpPr>
        <p:spPr>
          <a:xfrm flipH="1">
            <a:off x="11275920" y="2963520"/>
            <a:ext cx="912600" cy="91296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14" name="Line 2"/>
          <p:cNvSpPr/>
          <p:nvPr/>
        </p:nvSpPr>
        <p:spPr>
          <a:xfrm flipH="1">
            <a:off x="9207360" y="3190680"/>
            <a:ext cx="2981160" cy="298152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2" name="Line 3"/>
          <p:cNvSpPr/>
          <p:nvPr/>
        </p:nvSpPr>
        <p:spPr>
          <a:xfrm flipH="1">
            <a:off x="10293120" y="3286080"/>
            <a:ext cx="1895400" cy="189540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3" name="Line 4"/>
          <p:cNvSpPr/>
          <p:nvPr/>
        </p:nvSpPr>
        <p:spPr>
          <a:xfrm flipH="1">
            <a:off x="10443960" y="3132000"/>
            <a:ext cx="1744560" cy="174456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4" name="Line 5"/>
          <p:cNvSpPr/>
          <p:nvPr/>
        </p:nvSpPr>
        <p:spPr>
          <a:xfrm flipH="1">
            <a:off x="10918800" y="3682800"/>
            <a:ext cx="1269720" cy="127008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5" name="Line 6"/>
          <p:cNvSpPr/>
          <p:nvPr/>
        </p:nvSpPr>
        <p:spPr>
          <a:xfrm flipH="1">
            <a:off x="8227800" y="7920"/>
            <a:ext cx="3809880" cy="3809880"/>
          </a:xfrm>
          <a:prstGeom prst="line">
            <a:avLst/>
          </a:prstGeom>
          <a:ln w="12600">
            <a:solidFill>
              <a:schemeClr val="tx1"/>
            </a:solidFill>
            <a:round/>
          </a:ln>
        </p:spPr>
        <p:style>
          <a:lnRef idx="2">
            <a:schemeClr val="accent1"/>
          </a:lnRef>
          <a:fillRef idx="0">
            <a:schemeClr val="accent1"/>
          </a:fillRef>
          <a:effectRef idx="1">
            <a:schemeClr val="accent1"/>
          </a:effectRef>
          <a:fontRef idx="minor"/>
        </p:style>
      </p:sp>
      <p:sp>
        <p:nvSpPr>
          <p:cNvPr id="6" name="Line 7"/>
          <p:cNvSpPr/>
          <p:nvPr/>
        </p:nvSpPr>
        <p:spPr>
          <a:xfrm flipH="1">
            <a:off x="6108480" y="91800"/>
            <a:ext cx="6080040" cy="6080400"/>
          </a:xfrm>
          <a:prstGeom prst="line">
            <a:avLst/>
          </a:prstGeom>
          <a:ln w="12600">
            <a:solidFill>
              <a:schemeClr val="tx1"/>
            </a:solidFill>
            <a:round/>
          </a:ln>
        </p:spPr>
        <p:style>
          <a:lnRef idx="2">
            <a:schemeClr val="accent1"/>
          </a:lnRef>
          <a:fillRef idx="0">
            <a:schemeClr val="accent1"/>
          </a:fillRef>
          <a:effectRef idx="1">
            <a:schemeClr val="accent1"/>
          </a:effectRef>
          <a:fontRef idx="minor"/>
        </p:style>
      </p:sp>
      <p:sp>
        <p:nvSpPr>
          <p:cNvPr id="7" name="Line 8"/>
          <p:cNvSpPr/>
          <p:nvPr/>
        </p:nvSpPr>
        <p:spPr>
          <a:xfrm flipH="1">
            <a:off x="7235640" y="228600"/>
            <a:ext cx="4952880" cy="4952880"/>
          </a:xfrm>
          <a:prstGeom prst="line">
            <a:avLst/>
          </a:prstGeom>
          <a:ln w="12600">
            <a:solidFill>
              <a:schemeClr val="tx1"/>
            </a:solidFill>
            <a:round/>
          </a:ln>
        </p:spPr>
        <p:style>
          <a:lnRef idx="2">
            <a:schemeClr val="accent1"/>
          </a:lnRef>
          <a:fillRef idx="0">
            <a:schemeClr val="accent1"/>
          </a:fillRef>
          <a:effectRef idx="1">
            <a:schemeClr val="accent1"/>
          </a:effectRef>
          <a:fontRef idx="minor"/>
        </p:style>
      </p:sp>
      <p:sp>
        <p:nvSpPr>
          <p:cNvPr id="8" name="Line 9"/>
          <p:cNvSpPr/>
          <p:nvPr/>
        </p:nvSpPr>
        <p:spPr>
          <a:xfrm flipH="1">
            <a:off x="7335720" y="31680"/>
            <a:ext cx="4852800" cy="4852800"/>
          </a:xfrm>
          <a:prstGeom prst="line">
            <a:avLst/>
          </a:prstGeom>
          <a:ln w="31680">
            <a:solidFill>
              <a:schemeClr val="tx1"/>
            </a:solidFill>
            <a:round/>
          </a:ln>
        </p:spPr>
        <p:style>
          <a:lnRef idx="2">
            <a:schemeClr val="accent1"/>
          </a:lnRef>
          <a:fillRef idx="0">
            <a:schemeClr val="accent1"/>
          </a:fillRef>
          <a:effectRef idx="1">
            <a:schemeClr val="accent1"/>
          </a:effectRef>
          <a:fontRef idx="minor"/>
        </p:style>
      </p:sp>
      <p:sp>
        <p:nvSpPr>
          <p:cNvPr id="9" name="Line 10"/>
          <p:cNvSpPr/>
          <p:nvPr/>
        </p:nvSpPr>
        <p:spPr>
          <a:xfrm flipH="1">
            <a:off x="7845120" y="609480"/>
            <a:ext cx="4343400" cy="4343400"/>
          </a:xfrm>
          <a:prstGeom prst="line">
            <a:avLst/>
          </a:prstGeom>
          <a:ln w="31680">
            <a:solidFill>
              <a:schemeClr val="tx1"/>
            </a:solidFill>
            <a:round/>
          </a:ln>
        </p:spPr>
        <p:style>
          <a:lnRef idx="2">
            <a:schemeClr val="accent1"/>
          </a:lnRef>
          <a:fillRef idx="0">
            <a:schemeClr val="accent1"/>
          </a:fillRef>
          <a:effectRef idx="1">
            <a:schemeClr val="accent1"/>
          </a:effectRef>
          <a:fontRef idx="minor"/>
        </p:style>
      </p:sp>
      <p:pic>
        <p:nvPicPr>
          <p:cNvPr id="10" name="Εικόνα 11"/>
          <p:cNvPicPr/>
          <p:nvPr/>
        </p:nvPicPr>
        <p:blipFill>
          <a:blip r:embed="rId14"/>
          <a:stretch/>
        </p:blipFill>
        <p:spPr>
          <a:xfrm>
            <a:off x="10132920" y="5997600"/>
            <a:ext cx="1904400" cy="713520"/>
          </a:xfrm>
          <a:prstGeom prst="rect">
            <a:avLst/>
          </a:prstGeom>
          <a:ln>
            <a:noFill/>
          </a:ln>
        </p:spPr>
      </p:pic>
      <p:sp>
        <p:nvSpPr>
          <p:cNvPr id="11" name="PlaceHolder 11"/>
          <p:cNvSpPr>
            <a:spLocks noGrp="1"/>
          </p:cNvSpPr>
          <p:nvPr>
            <p:ph type="title"/>
          </p:nvPr>
        </p:nvSpPr>
        <p:spPr>
          <a:xfrm>
            <a:off x="7085160" y="555480"/>
            <a:ext cx="3656880" cy="1631880"/>
          </a:xfrm>
          <a:prstGeom prst="rect">
            <a:avLst/>
          </a:prstGeom>
        </p:spPr>
        <p:txBody>
          <a:bodyPr lIns="0" tIns="0" rIns="0" bIns="0" anchor="ctr"/>
          <a:lstStyle/>
          <a:p>
            <a:r>
              <a:rPr lang="de-DE" sz="1800" b="0" strike="noStrike" spc="-1">
                <a:solidFill>
                  <a:srgbClr val="000000"/>
                </a:solidFill>
                <a:uFill>
                  <a:solidFill>
                    <a:srgbClr val="FFFFFF"/>
                  </a:solidFill>
                </a:uFill>
                <a:latin typeface="Arial"/>
              </a:rPr>
              <a:t>Format des Titeltextes durch Klicken bearbeiten</a:t>
            </a:r>
          </a:p>
        </p:txBody>
      </p:sp>
      <p:sp>
        <p:nvSpPr>
          <p:cNvPr id="12" name="PlaceHolder 1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solidFill>
                  <a:srgbClr val="000000"/>
                </a:solidFill>
                <a:uFill>
                  <a:solidFill>
                    <a:srgbClr val="FFFFFF"/>
                  </a:solidFill>
                </a:u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solidFill>
                  <a:srgbClr val="000000"/>
                </a:solidFill>
                <a:uFill>
                  <a:solidFill>
                    <a:srgbClr val="FFFFFF"/>
                  </a:solidFill>
                </a:uFill>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solidFill>
                  <a:srgbClr val="000000"/>
                </a:solidFill>
                <a:uFill>
                  <a:solidFill>
                    <a:srgbClr val="FFFFFF"/>
                  </a:solidFill>
                </a:uFill>
                <a:latin typeface="Arial"/>
              </a:rPr>
              <a:t>Dritte Gliederungsebene</a:t>
            </a:r>
          </a:p>
          <a:p>
            <a:pPr marL="1728000" lvl="3" indent="-216000">
              <a:spcBef>
                <a:spcPts val="567"/>
              </a:spcBef>
              <a:buClr>
                <a:srgbClr val="000000"/>
              </a:buClr>
              <a:buSzPct val="75000"/>
              <a:buFont typeface="Symbol" charset="2"/>
              <a:buChar char=""/>
            </a:pPr>
            <a:r>
              <a:rPr lang="de-DE" sz="2000" b="0" strike="noStrike" spc="-1">
                <a:solidFill>
                  <a:srgbClr val="000000"/>
                </a:solidFill>
                <a:uFill>
                  <a:solidFill>
                    <a:srgbClr val="FFFFFF"/>
                  </a:solidFill>
                </a:u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9" name="Line 1"/>
          <p:cNvSpPr/>
          <p:nvPr/>
        </p:nvSpPr>
        <p:spPr>
          <a:xfrm flipH="1">
            <a:off x="11275920" y="2963520"/>
            <a:ext cx="912600" cy="91296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50" name="Line 2"/>
          <p:cNvSpPr/>
          <p:nvPr/>
        </p:nvSpPr>
        <p:spPr>
          <a:xfrm flipH="1">
            <a:off x="9207360" y="3190680"/>
            <a:ext cx="2981160" cy="298152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51" name="Line 3"/>
          <p:cNvSpPr/>
          <p:nvPr/>
        </p:nvSpPr>
        <p:spPr>
          <a:xfrm flipH="1">
            <a:off x="10293120" y="3286080"/>
            <a:ext cx="1895400" cy="189540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52" name="Line 4"/>
          <p:cNvSpPr/>
          <p:nvPr/>
        </p:nvSpPr>
        <p:spPr>
          <a:xfrm flipH="1">
            <a:off x="10443960" y="3132000"/>
            <a:ext cx="1744560" cy="174456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53" name="Line 5"/>
          <p:cNvSpPr/>
          <p:nvPr/>
        </p:nvSpPr>
        <p:spPr>
          <a:xfrm flipH="1">
            <a:off x="10918800" y="3682800"/>
            <a:ext cx="1269720" cy="127008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54" name="PlaceHolder 6"/>
          <p:cNvSpPr>
            <a:spLocks noGrp="1"/>
          </p:cNvSpPr>
          <p:nvPr>
            <p:ph type="title"/>
          </p:nvPr>
        </p:nvSpPr>
        <p:spPr>
          <a:xfrm>
            <a:off x="609480" y="273600"/>
            <a:ext cx="10972440" cy="1144800"/>
          </a:xfrm>
          <a:prstGeom prst="rect">
            <a:avLst/>
          </a:prstGeom>
        </p:spPr>
        <p:txBody>
          <a:bodyPr lIns="0" tIns="0" rIns="0" bIns="0" anchor="ctr"/>
          <a:lstStyle/>
          <a:p>
            <a:pPr algn="ctr"/>
            <a:r>
              <a:rPr lang="de-DE" sz="4400" b="0" strike="noStrike" spc="-1">
                <a:solidFill>
                  <a:srgbClr val="000000"/>
                </a:solidFill>
                <a:uFill>
                  <a:solidFill>
                    <a:srgbClr val="FFFFFF"/>
                  </a:solidFill>
                </a:uFill>
                <a:latin typeface="Arial"/>
              </a:rPr>
              <a:t>Format des Titeltextes durch Klicken bearbeiten</a:t>
            </a:r>
          </a:p>
        </p:txBody>
      </p:sp>
      <p:sp>
        <p:nvSpPr>
          <p:cNvPr id="55" name="PlaceHolder 7"/>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solidFill>
                  <a:srgbClr val="000000"/>
                </a:solidFill>
                <a:uFill>
                  <a:solidFill>
                    <a:srgbClr val="FFFFFF"/>
                  </a:solidFill>
                </a:u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solidFill>
                  <a:srgbClr val="000000"/>
                </a:solidFill>
                <a:uFill>
                  <a:solidFill>
                    <a:srgbClr val="FFFFFF"/>
                  </a:solidFill>
                </a:uFill>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solidFill>
                  <a:srgbClr val="000000"/>
                </a:solidFill>
                <a:uFill>
                  <a:solidFill>
                    <a:srgbClr val="FFFFFF"/>
                  </a:solidFill>
                </a:uFill>
                <a:latin typeface="Arial"/>
              </a:rPr>
              <a:t>Dritte Gliederungsebene</a:t>
            </a:r>
          </a:p>
          <a:p>
            <a:pPr marL="1728000" lvl="3" indent="-216000">
              <a:spcBef>
                <a:spcPts val="567"/>
              </a:spcBef>
              <a:buClr>
                <a:srgbClr val="000000"/>
              </a:buClr>
              <a:buSzPct val="75000"/>
              <a:buFont typeface="Symbol" charset="2"/>
              <a:buChar char=""/>
            </a:pPr>
            <a:r>
              <a:rPr lang="de-DE" sz="2000" b="0" strike="noStrike" spc="-1">
                <a:solidFill>
                  <a:srgbClr val="000000"/>
                </a:solidFill>
                <a:uFill>
                  <a:solidFill>
                    <a:srgbClr val="FFFFFF"/>
                  </a:solidFill>
                </a:u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Line 1"/>
          <p:cNvSpPr/>
          <p:nvPr/>
        </p:nvSpPr>
        <p:spPr>
          <a:xfrm flipH="1">
            <a:off x="11275920" y="2963520"/>
            <a:ext cx="912600" cy="91296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93" name="Line 2"/>
          <p:cNvSpPr/>
          <p:nvPr/>
        </p:nvSpPr>
        <p:spPr>
          <a:xfrm flipH="1">
            <a:off x="9207360" y="3190680"/>
            <a:ext cx="2981160" cy="298152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94" name="Line 3"/>
          <p:cNvSpPr/>
          <p:nvPr/>
        </p:nvSpPr>
        <p:spPr>
          <a:xfrm flipH="1">
            <a:off x="10293120" y="3286080"/>
            <a:ext cx="1895400" cy="189540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95" name="Line 4"/>
          <p:cNvSpPr/>
          <p:nvPr/>
        </p:nvSpPr>
        <p:spPr>
          <a:xfrm flipH="1">
            <a:off x="10443960" y="3132000"/>
            <a:ext cx="1744560" cy="174456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96" name="Line 5"/>
          <p:cNvSpPr/>
          <p:nvPr/>
        </p:nvSpPr>
        <p:spPr>
          <a:xfrm flipH="1">
            <a:off x="10918800" y="3682800"/>
            <a:ext cx="1269720" cy="127008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97" name="PlaceHolder 6"/>
          <p:cNvSpPr>
            <a:spLocks noGrp="1"/>
          </p:cNvSpPr>
          <p:nvPr>
            <p:ph type="title"/>
          </p:nvPr>
        </p:nvSpPr>
        <p:spPr>
          <a:xfrm>
            <a:off x="609480" y="273600"/>
            <a:ext cx="10972440" cy="1144800"/>
          </a:xfrm>
          <a:prstGeom prst="rect">
            <a:avLst/>
          </a:prstGeom>
        </p:spPr>
        <p:txBody>
          <a:bodyPr lIns="0" tIns="0" rIns="0" bIns="0" anchor="ctr"/>
          <a:lstStyle/>
          <a:p>
            <a:pPr algn="ctr"/>
            <a:r>
              <a:rPr lang="de-DE" sz="4400" b="0" strike="noStrike" spc="-1">
                <a:solidFill>
                  <a:srgbClr val="000000"/>
                </a:solidFill>
                <a:uFill>
                  <a:solidFill>
                    <a:srgbClr val="FFFFFF"/>
                  </a:solidFill>
                </a:uFill>
                <a:latin typeface="Arial"/>
              </a:rPr>
              <a:t>Format des Titeltextes durch Klicken bearbeiten</a:t>
            </a:r>
          </a:p>
        </p:txBody>
      </p:sp>
      <p:sp>
        <p:nvSpPr>
          <p:cNvPr id="98" name="PlaceHolder 7"/>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solidFill>
                  <a:srgbClr val="000000"/>
                </a:solidFill>
                <a:uFill>
                  <a:solidFill>
                    <a:srgbClr val="FFFFFF"/>
                  </a:solidFill>
                </a:u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solidFill>
                  <a:srgbClr val="000000"/>
                </a:solidFill>
                <a:uFill>
                  <a:solidFill>
                    <a:srgbClr val="FFFFFF"/>
                  </a:solidFill>
                </a:uFill>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solidFill>
                  <a:srgbClr val="000000"/>
                </a:solidFill>
                <a:uFill>
                  <a:solidFill>
                    <a:srgbClr val="FFFFFF"/>
                  </a:solidFill>
                </a:uFill>
                <a:latin typeface="Arial"/>
              </a:rPr>
              <a:t>Dritte Gliederungsebene</a:t>
            </a:r>
          </a:p>
          <a:p>
            <a:pPr marL="1728000" lvl="3" indent="-216000">
              <a:spcBef>
                <a:spcPts val="567"/>
              </a:spcBef>
              <a:buClr>
                <a:srgbClr val="000000"/>
              </a:buClr>
              <a:buSzPct val="75000"/>
              <a:buFont typeface="Symbol" charset="2"/>
              <a:buChar char=""/>
            </a:pPr>
            <a:r>
              <a:rPr lang="de-DE" sz="2000" b="0" strike="noStrike" spc="-1">
                <a:solidFill>
                  <a:srgbClr val="000000"/>
                </a:solidFill>
                <a:uFill>
                  <a:solidFill>
                    <a:srgbClr val="FFFFFF"/>
                  </a:solidFill>
                </a:u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Line 1"/>
          <p:cNvSpPr/>
          <p:nvPr/>
        </p:nvSpPr>
        <p:spPr>
          <a:xfrm flipH="1">
            <a:off x="11275920" y="2963520"/>
            <a:ext cx="912600" cy="91296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136" name="Line 2"/>
          <p:cNvSpPr/>
          <p:nvPr/>
        </p:nvSpPr>
        <p:spPr>
          <a:xfrm flipH="1">
            <a:off x="9207360" y="3190680"/>
            <a:ext cx="2981160" cy="298152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137" name="Line 3"/>
          <p:cNvSpPr/>
          <p:nvPr/>
        </p:nvSpPr>
        <p:spPr>
          <a:xfrm flipH="1">
            <a:off x="10293120" y="3286080"/>
            <a:ext cx="1895400" cy="1895400"/>
          </a:xfrm>
          <a:prstGeom prst="line">
            <a:avLst/>
          </a:prstGeom>
          <a:ln w="9360">
            <a:solidFill>
              <a:schemeClr val="tx1"/>
            </a:solidFill>
            <a:round/>
          </a:ln>
        </p:spPr>
        <p:style>
          <a:lnRef idx="2">
            <a:schemeClr val="accent1"/>
          </a:lnRef>
          <a:fillRef idx="0">
            <a:schemeClr val="accent1"/>
          </a:fillRef>
          <a:effectRef idx="1">
            <a:schemeClr val="accent1"/>
          </a:effectRef>
          <a:fontRef idx="minor"/>
        </p:style>
      </p:sp>
      <p:sp>
        <p:nvSpPr>
          <p:cNvPr id="138" name="Line 4"/>
          <p:cNvSpPr/>
          <p:nvPr/>
        </p:nvSpPr>
        <p:spPr>
          <a:xfrm flipH="1">
            <a:off x="10443960" y="3132000"/>
            <a:ext cx="1744560" cy="174456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sp>
        <p:nvSpPr>
          <p:cNvPr id="139" name="Line 5"/>
          <p:cNvSpPr/>
          <p:nvPr/>
        </p:nvSpPr>
        <p:spPr>
          <a:xfrm flipH="1">
            <a:off x="10918800" y="3682800"/>
            <a:ext cx="1269720" cy="1270080"/>
          </a:xfrm>
          <a:prstGeom prst="line">
            <a:avLst/>
          </a:prstGeom>
          <a:ln w="28440">
            <a:solidFill>
              <a:schemeClr val="tx1"/>
            </a:solidFill>
            <a:round/>
          </a:ln>
        </p:spPr>
        <p:style>
          <a:lnRef idx="2">
            <a:schemeClr val="accent1"/>
          </a:lnRef>
          <a:fillRef idx="0">
            <a:schemeClr val="accent1"/>
          </a:fillRef>
          <a:effectRef idx="1">
            <a:schemeClr val="accent1"/>
          </a:effectRef>
          <a:fontRef idx="minor"/>
        </p:style>
      </p:sp>
      <p:pic>
        <p:nvPicPr>
          <p:cNvPr id="140" name="Εικόνα 7"/>
          <p:cNvPicPr/>
          <p:nvPr/>
        </p:nvPicPr>
        <p:blipFill>
          <a:blip r:embed="rId14"/>
          <a:stretch/>
        </p:blipFill>
        <p:spPr>
          <a:xfrm>
            <a:off x="10096560" y="5913360"/>
            <a:ext cx="1904400" cy="713520"/>
          </a:xfrm>
          <a:prstGeom prst="rect">
            <a:avLst/>
          </a:prstGeom>
          <a:ln>
            <a:noFill/>
          </a:ln>
        </p:spPr>
      </p:pic>
      <p:sp>
        <p:nvSpPr>
          <p:cNvPr id="141" name="PlaceHolder 6"/>
          <p:cNvSpPr>
            <a:spLocks noGrp="1"/>
          </p:cNvSpPr>
          <p:nvPr>
            <p:ph type="title"/>
          </p:nvPr>
        </p:nvSpPr>
        <p:spPr>
          <a:xfrm>
            <a:off x="609480" y="273600"/>
            <a:ext cx="10972440" cy="1144800"/>
          </a:xfrm>
          <a:prstGeom prst="rect">
            <a:avLst/>
          </a:prstGeom>
        </p:spPr>
        <p:txBody>
          <a:bodyPr lIns="0" tIns="0" rIns="0" bIns="0" anchor="ctr"/>
          <a:lstStyle/>
          <a:p>
            <a:pPr algn="ctr"/>
            <a:r>
              <a:rPr lang="de-DE" sz="4400" b="0" strike="noStrike" spc="-1">
                <a:solidFill>
                  <a:srgbClr val="000000"/>
                </a:solidFill>
                <a:uFill>
                  <a:solidFill>
                    <a:srgbClr val="FFFFFF"/>
                  </a:solidFill>
                </a:uFill>
                <a:latin typeface="Arial"/>
              </a:rPr>
              <a:t>Format des Titeltextes durch Klicken bearbeiten</a:t>
            </a:r>
          </a:p>
        </p:txBody>
      </p:sp>
      <p:sp>
        <p:nvSpPr>
          <p:cNvPr id="142" name="PlaceHolder 7"/>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solidFill>
                  <a:srgbClr val="000000"/>
                </a:solidFill>
                <a:uFill>
                  <a:solidFill>
                    <a:srgbClr val="FFFFFF"/>
                  </a:solidFill>
                </a:uFill>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solidFill>
                  <a:srgbClr val="000000"/>
                </a:solidFill>
                <a:uFill>
                  <a:solidFill>
                    <a:srgbClr val="FFFFFF"/>
                  </a:solidFill>
                </a:uFill>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solidFill>
                  <a:srgbClr val="000000"/>
                </a:solidFill>
                <a:uFill>
                  <a:solidFill>
                    <a:srgbClr val="FFFFFF"/>
                  </a:solidFill>
                </a:uFill>
                <a:latin typeface="Arial"/>
              </a:rPr>
              <a:t>Dritte Gliederungsebene</a:t>
            </a:r>
          </a:p>
          <a:p>
            <a:pPr marL="1728000" lvl="3" indent="-216000">
              <a:spcBef>
                <a:spcPts val="567"/>
              </a:spcBef>
              <a:buClr>
                <a:srgbClr val="000000"/>
              </a:buClr>
              <a:buSzPct val="75000"/>
              <a:buFont typeface="Symbol" charset="2"/>
              <a:buChar char=""/>
            </a:pPr>
            <a:r>
              <a:rPr lang="de-DE" sz="2000" b="0" strike="noStrike" spc="-1">
                <a:solidFill>
                  <a:srgbClr val="000000"/>
                </a:solidFill>
                <a:uFill>
                  <a:solidFill>
                    <a:srgbClr val="FFFFFF"/>
                  </a:solidFill>
                </a:uFill>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solidFill>
                  <a:srgbClr val="000000"/>
                </a:solidFill>
                <a:uFill>
                  <a:solidFill>
                    <a:srgbClr val="FFFFFF"/>
                  </a:solidFill>
                </a:uFill>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hyperlink" Target="http://www.thessaloniki.gr/portal/page/portal/EnglishPage" TargetMode="External"/><Relationship Id="rId2" Type="http://schemas.openxmlformats.org/officeDocument/2006/relationships/hyperlink" Target="http://www.oaed.gr/" TargetMode="External"/><Relationship Id="rId1" Type="http://schemas.openxmlformats.org/officeDocument/2006/relationships/slideLayout" Target="../slideLayouts/slideLayout13.xml"/><Relationship Id="rId4" Type="http://schemas.openxmlformats.org/officeDocument/2006/relationships/hyperlink" Target="http://www.statistic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684360" y="685800"/>
            <a:ext cx="8000280" cy="2971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4800" b="0" strike="noStrike" cap="all" spc="-1">
                <a:solidFill>
                  <a:srgbClr val="FFFFFF"/>
                </a:solidFill>
                <a:uFill>
                  <a:solidFill>
                    <a:srgbClr val="FFFFFF"/>
                  </a:solidFill>
                </a:uFill>
                <a:latin typeface="Century Gothic"/>
              </a:rPr>
              <a:t>European Identity in times of crisis (EITC)</a:t>
            </a:r>
            <a:endParaRPr lang="de-DE" sz="4800" b="0" strike="noStrike" spc="-1">
              <a:solidFill>
                <a:srgbClr val="000000"/>
              </a:solidFill>
              <a:uFill>
                <a:solidFill>
                  <a:srgbClr val="FFFFFF"/>
                </a:solidFill>
              </a:uFill>
              <a:latin typeface="Arial"/>
            </a:endParaRPr>
          </a:p>
        </p:txBody>
      </p:sp>
      <p:sp>
        <p:nvSpPr>
          <p:cNvPr id="185" name="CustomShape 2"/>
          <p:cNvSpPr/>
          <p:nvPr/>
        </p:nvSpPr>
        <p:spPr>
          <a:xfrm>
            <a:off x="684360" y="3843360"/>
            <a:ext cx="6400080" cy="1947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2100" b="0" strike="noStrike" spc="-1">
                <a:solidFill>
                  <a:srgbClr val="68370F"/>
                </a:solidFill>
                <a:uFill>
                  <a:solidFill>
                    <a:srgbClr val="FFFFFF"/>
                  </a:solidFill>
                </a:uFill>
                <a:latin typeface="Century Gothic"/>
              </a:rPr>
              <a:t>Unemployment 2nd Quarterly data 2016</a:t>
            </a:r>
            <a:endParaRPr lang="de-DE" sz="2100" b="0" strike="noStrike" spc="-1">
              <a:solidFill>
                <a:srgbClr val="000000"/>
              </a:solidFill>
              <a:uFill>
                <a:solidFill>
                  <a:srgbClr val="FFFFFF"/>
                </a:solidFill>
              </a:uFill>
              <a:latin typeface="Arial"/>
            </a:endParaRPr>
          </a:p>
          <a:p>
            <a:pPr algn="r">
              <a:lnSpc>
                <a:spcPct val="100000"/>
              </a:lnSpc>
            </a:pPr>
            <a:r>
              <a:rPr lang="de-DE" sz="2400" b="1" i="1" strike="noStrike" spc="-1">
                <a:solidFill>
                  <a:srgbClr val="68370F"/>
                </a:solidFill>
                <a:uFill>
                  <a:solidFill>
                    <a:srgbClr val="FFFFFF"/>
                  </a:solidFill>
                </a:uFill>
                <a:latin typeface="Century Gothic"/>
              </a:rPr>
              <a:t>1st Second Chance School of Thessaloniki, Greece                                                                                                   www.1sdethes.gr</a:t>
            </a:r>
            <a:endParaRPr lang="de-DE" sz="2400" b="0" strike="noStrike" spc="-1">
              <a:solidFill>
                <a:srgbClr val="000000"/>
              </a:solidFill>
              <a:uFill>
                <a:solidFill>
                  <a:srgbClr val="FFFFFF"/>
                </a:solidFill>
              </a:uFill>
              <a:latin typeface="Arial"/>
            </a:endParaRPr>
          </a:p>
          <a:p>
            <a:pPr>
              <a:lnSpc>
                <a:spcPct val="100000"/>
              </a:lnSpc>
            </a:pPr>
            <a:r>
              <a:rPr lang="de-DE" sz="2100" b="0" strike="noStrike" spc="-1">
                <a:solidFill>
                  <a:srgbClr val="68370F"/>
                </a:solidFill>
                <a:uFill>
                  <a:solidFill>
                    <a:srgbClr val="FFFFFF"/>
                  </a:solidFill>
                </a:uFill>
                <a:latin typeface="Century Gothic"/>
              </a:rPr>
              <a:t> </a:t>
            </a:r>
            <a:endParaRPr lang="de-DE" sz="2100" b="0" strike="noStrike" spc="-1">
              <a:solidFill>
                <a:srgbClr val="000000"/>
              </a:solidFill>
              <a:uFill>
                <a:solidFill>
                  <a:srgbClr val="FFFFFF"/>
                </a:solidFill>
              </a:uFill>
              <a:latin typeface="Arial"/>
            </a:endParaRPr>
          </a:p>
        </p:txBody>
      </p:sp>
      <p:pic>
        <p:nvPicPr>
          <p:cNvPr id="186" name="Εικόνα 3"/>
          <p:cNvPicPr/>
          <p:nvPr/>
        </p:nvPicPr>
        <p:blipFill>
          <a:blip r:embed="rId3"/>
          <a:stretch/>
        </p:blipFill>
        <p:spPr>
          <a:xfrm>
            <a:off x="192240" y="4818240"/>
            <a:ext cx="3028320" cy="1837440"/>
          </a:xfrm>
          <a:prstGeom prst="rect">
            <a:avLst/>
          </a:prstGeom>
          <a:ln>
            <a:noFill/>
          </a:ln>
        </p:spPr>
      </p:pic>
      <p:pic>
        <p:nvPicPr>
          <p:cNvPr id="187" name="Εικόνα 4"/>
          <p:cNvPicPr/>
          <p:nvPr/>
        </p:nvPicPr>
        <p:blipFill>
          <a:blip r:embed="rId4"/>
          <a:stretch/>
        </p:blipFill>
        <p:spPr>
          <a:xfrm>
            <a:off x="8083440" y="5197320"/>
            <a:ext cx="3888720" cy="14583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CustomShape 1"/>
          <p:cNvSpPr/>
          <p:nvPr/>
        </p:nvSpPr>
        <p:spPr>
          <a:xfrm>
            <a:off x="7085160" y="68580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Economy </a:t>
            </a:r>
            <a:endParaRPr lang="de-DE" sz="2400" b="0" strike="noStrike" spc="-1">
              <a:solidFill>
                <a:srgbClr val="000000"/>
              </a:solidFill>
              <a:uFill>
                <a:solidFill>
                  <a:srgbClr val="FFFFFF"/>
                </a:solidFill>
              </a:uFill>
              <a:latin typeface="Arial"/>
            </a:endParaRPr>
          </a:p>
        </p:txBody>
      </p:sp>
      <p:pic>
        <p:nvPicPr>
          <p:cNvPr id="224" name="Θέση περιεχομένου 5"/>
          <p:cNvPicPr/>
          <p:nvPr/>
        </p:nvPicPr>
        <p:blipFill>
          <a:blip r:embed="rId2"/>
          <a:stretch/>
        </p:blipFill>
        <p:spPr>
          <a:xfrm>
            <a:off x="684360" y="975240"/>
            <a:ext cx="5942880" cy="4728960"/>
          </a:xfrm>
          <a:prstGeom prst="rect">
            <a:avLst/>
          </a:prstGeom>
          <a:ln>
            <a:noFill/>
          </a:ln>
        </p:spPr>
      </p:pic>
      <p:sp>
        <p:nvSpPr>
          <p:cNvPr id="225" name="CustomShape 2"/>
          <p:cNvSpPr/>
          <p:nvPr/>
        </p:nvSpPr>
        <p:spPr>
          <a:xfrm>
            <a:off x="7085160" y="2209680"/>
            <a:ext cx="3656880" cy="2865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de-DE" sz="2000" b="0" strike="noStrike" spc="-1" dirty="0">
              <a:solidFill>
                <a:srgbClr val="000000"/>
              </a:solidFill>
              <a:uFill>
                <a:solidFill>
                  <a:srgbClr val="FFFFFF"/>
                </a:solidFill>
              </a:uFill>
              <a:latin typeface="Arial"/>
            </a:endParaRPr>
          </a:p>
          <a:p>
            <a:pPr marL="857160" indent="-856440">
              <a:lnSpc>
                <a:spcPct val="100000"/>
              </a:lnSpc>
              <a:buClr>
                <a:srgbClr val="FFFFFF"/>
              </a:buClr>
              <a:buSzPct val="80000"/>
              <a:buFont typeface="Arial"/>
              <a:buChar char="•"/>
            </a:pPr>
            <a:r>
              <a:rPr lang="de-DE" sz="2000" b="0" strike="noStrike" spc="-1" dirty="0">
                <a:solidFill>
                  <a:srgbClr val="68370F"/>
                </a:solidFill>
                <a:uFill>
                  <a:solidFill>
                    <a:srgbClr val="FFFFFF"/>
                  </a:solidFill>
                </a:uFill>
                <a:latin typeface="Century Gothic"/>
              </a:rPr>
              <a:t>GDP	€19.851 </a:t>
            </a:r>
            <a:r>
              <a:rPr lang="de-DE" sz="2000" b="0" strike="noStrike" spc="-1" dirty="0" err="1">
                <a:solidFill>
                  <a:srgbClr val="68370F"/>
                </a:solidFill>
                <a:uFill>
                  <a:solidFill>
                    <a:srgbClr val="FFFFFF"/>
                  </a:solidFill>
                </a:uFill>
                <a:latin typeface="Century Gothic"/>
              </a:rPr>
              <a:t>billion</a:t>
            </a:r>
            <a:r>
              <a:rPr lang="de-DE" sz="2000" b="0" strike="noStrike" spc="-1" dirty="0">
                <a:solidFill>
                  <a:srgbClr val="68370F"/>
                </a:solidFill>
                <a:uFill>
                  <a:solidFill>
                    <a:srgbClr val="FFFFFF"/>
                  </a:solidFill>
                </a:uFill>
                <a:latin typeface="Century Gothic"/>
              </a:rPr>
              <a:t> (PPP, 2011)[2]</a:t>
            </a:r>
            <a:endParaRPr lang="de-DE" sz="2000" b="0" strike="noStrike" spc="-1" dirty="0">
              <a:solidFill>
                <a:srgbClr val="000000"/>
              </a:solidFill>
              <a:uFill>
                <a:solidFill>
                  <a:srgbClr val="FFFFFF"/>
                </a:solidFill>
              </a:uFill>
              <a:latin typeface="Arial"/>
            </a:endParaRPr>
          </a:p>
          <a:p>
            <a:pPr marL="857160" indent="-856440">
              <a:lnSpc>
                <a:spcPct val="100000"/>
              </a:lnSpc>
              <a:buClr>
                <a:srgbClr val="FFFFFF"/>
              </a:buClr>
              <a:buSzPct val="80000"/>
              <a:buFont typeface="Arial"/>
              <a:buChar char="•"/>
            </a:pPr>
            <a:r>
              <a:rPr lang="de-DE" sz="2000" b="0" strike="noStrike" spc="-1" dirty="0">
                <a:solidFill>
                  <a:srgbClr val="68370F"/>
                </a:solidFill>
                <a:uFill>
                  <a:solidFill>
                    <a:srgbClr val="FFFFFF"/>
                  </a:solidFill>
                </a:uFill>
                <a:latin typeface="Century Gothic"/>
              </a:rPr>
              <a:t>GDP rank	 2nd in </a:t>
            </a:r>
            <a:r>
              <a:rPr lang="de-DE" sz="2000" b="0" strike="noStrike" spc="-1" dirty="0" err="1">
                <a:solidFill>
                  <a:srgbClr val="68370F"/>
                </a:solidFill>
                <a:uFill>
                  <a:solidFill>
                    <a:srgbClr val="FFFFFF"/>
                  </a:solidFill>
                </a:uFill>
                <a:latin typeface="Century Gothic"/>
              </a:rPr>
              <a:t>Greece</a:t>
            </a:r>
            <a:endParaRPr lang="de-DE" sz="2000" b="0" strike="noStrike" spc="-1" dirty="0">
              <a:solidFill>
                <a:srgbClr val="000000"/>
              </a:solidFill>
              <a:uFill>
                <a:solidFill>
                  <a:srgbClr val="FFFFFF"/>
                </a:solidFill>
              </a:uFill>
              <a:latin typeface="Arial"/>
            </a:endParaRPr>
          </a:p>
          <a:p>
            <a:pPr marL="857160" indent="-856440">
              <a:lnSpc>
                <a:spcPct val="100000"/>
              </a:lnSpc>
              <a:buClr>
                <a:srgbClr val="FFFFFF"/>
              </a:buClr>
              <a:buSzPct val="80000"/>
              <a:buFont typeface="Arial"/>
              <a:buChar char="•"/>
            </a:pPr>
            <a:r>
              <a:rPr lang="de-DE" sz="2000" b="0" strike="noStrike" spc="-1" dirty="0">
                <a:solidFill>
                  <a:srgbClr val="68370F"/>
                </a:solidFill>
                <a:uFill>
                  <a:solidFill>
                    <a:srgbClr val="FFFFFF"/>
                  </a:solidFill>
                </a:uFill>
                <a:latin typeface="Century Gothic"/>
              </a:rPr>
              <a:t>GDP </a:t>
            </a:r>
            <a:r>
              <a:rPr lang="de-DE" sz="2000" b="0" strike="noStrike" spc="-1" dirty="0" err="1">
                <a:solidFill>
                  <a:srgbClr val="68370F"/>
                </a:solidFill>
                <a:uFill>
                  <a:solidFill>
                    <a:srgbClr val="FFFFFF"/>
                  </a:solidFill>
                </a:uFill>
                <a:latin typeface="Century Gothic"/>
              </a:rPr>
              <a:t>growth</a:t>
            </a:r>
            <a:r>
              <a:rPr lang="de-DE" sz="2000" b="0" strike="noStrike" spc="-1" dirty="0">
                <a:solidFill>
                  <a:srgbClr val="68370F"/>
                </a:solidFill>
                <a:uFill>
                  <a:solidFill>
                    <a:srgbClr val="FFFFFF"/>
                  </a:solidFill>
                </a:uFill>
                <a:latin typeface="Century Gothic"/>
              </a:rPr>
              <a:t> -7.8% (2011)</a:t>
            </a:r>
            <a:endParaRPr lang="de-DE" sz="2000" b="0" strike="noStrike" spc="-1" dirty="0">
              <a:solidFill>
                <a:srgbClr val="000000"/>
              </a:solidFill>
              <a:uFill>
                <a:solidFill>
                  <a:srgbClr val="FFFFFF"/>
                </a:solidFill>
              </a:uFill>
              <a:latin typeface="Arial"/>
            </a:endParaRPr>
          </a:p>
          <a:p>
            <a:pPr marL="857160" indent="-856440">
              <a:lnSpc>
                <a:spcPct val="100000"/>
              </a:lnSpc>
              <a:buClr>
                <a:srgbClr val="FFFFFF"/>
              </a:buClr>
              <a:buSzPct val="80000"/>
              <a:buFont typeface="Arial"/>
              <a:buChar char="•"/>
            </a:pPr>
            <a:r>
              <a:rPr lang="de-DE" sz="2000" b="0" strike="noStrike" spc="-1" dirty="0">
                <a:solidFill>
                  <a:srgbClr val="68370F"/>
                </a:solidFill>
                <a:uFill>
                  <a:solidFill>
                    <a:srgbClr val="FFFFFF"/>
                  </a:solidFill>
                </a:uFill>
                <a:latin typeface="Century Gothic"/>
              </a:rPr>
              <a:t>GDP per </a:t>
            </a:r>
            <a:r>
              <a:rPr lang="de-DE" sz="2000" b="0" strike="noStrike" spc="-1" dirty="0" err="1">
                <a:solidFill>
                  <a:srgbClr val="68370F"/>
                </a:solidFill>
                <a:uFill>
                  <a:solidFill>
                    <a:srgbClr val="FFFFFF"/>
                  </a:solidFill>
                </a:uFill>
                <a:latin typeface="Century Gothic"/>
              </a:rPr>
              <a:t>capita</a:t>
            </a:r>
            <a:r>
              <a:rPr lang="de-DE" sz="2000" b="0" strike="noStrike" spc="-1" dirty="0">
                <a:solidFill>
                  <a:srgbClr val="68370F"/>
                </a:solidFill>
                <a:uFill>
                  <a:solidFill>
                    <a:srgbClr val="FFFFFF"/>
                  </a:solidFill>
                </a:uFill>
                <a:latin typeface="Century Gothic"/>
              </a:rPr>
              <a:t> €17,200 (PPP, 2011)</a:t>
            </a:r>
            <a:endParaRPr lang="de-DE" sz="2000" b="0" strike="noStrike" spc="-1" dirty="0">
              <a:solidFill>
                <a:srgbClr val="000000"/>
              </a:solidFill>
              <a:uFill>
                <a:solidFill>
                  <a:srgbClr val="FFFFFF"/>
                </a:solidFill>
              </a:uFill>
              <a:latin typeface="Arial"/>
            </a:endParaRPr>
          </a:p>
          <a:p>
            <a:pPr>
              <a:lnSpc>
                <a:spcPct val="100000"/>
              </a:lnSpc>
            </a:pPr>
            <a:endParaRPr lang="de-DE" sz="2000" b="0" strike="noStrike" spc="-1" dirty="0">
              <a:solidFill>
                <a:srgbClr val="000000"/>
              </a:solidFill>
              <a:uFill>
                <a:solidFill>
                  <a:srgbClr val="FFFFFF"/>
                </a:solidFill>
              </a:uFill>
              <a:latin typeface="Arial"/>
            </a:endParaRPr>
          </a:p>
        </p:txBody>
      </p:sp>
      <p:sp>
        <p:nvSpPr>
          <p:cNvPr id="226"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8568720" y="83808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GDP of the Thessaloniki regional unit 2000–2011</a:t>
            </a:r>
            <a:endParaRPr lang="de-DE" sz="2400" b="0" strike="noStrike" spc="-1">
              <a:solidFill>
                <a:srgbClr val="000000"/>
              </a:solidFill>
              <a:uFill>
                <a:solidFill>
                  <a:srgbClr val="FFFFFF"/>
                </a:solidFill>
              </a:uFill>
              <a:latin typeface="Arial"/>
            </a:endParaRPr>
          </a:p>
        </p:txBody>
      </p:sp>
      <p:sp>
        <p:nvSpPr>
          <p:cNvPr id="228"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sp>
      <p:sp>
        <p:nvSpPr>
          <p:cNvPr id="229"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pic>
        <p:nvPicPr>
          <p:cNvPr id="230" name="Picture 2"/>
          <p:cNvPicPr/>
          <p:nvPr/>
        </p:nvPicPr>
        <p:blipFill>
          <a:blip r:embed="rId2"/>
          <a:stretch/>
        </p:blipFill>
        <p:spPr>
          <a:xfrm>
            <a:off x="343440" y="465480"/>
            <a:ext cx="8224560" cy="4770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CustomShape 1"/>
          <p:cNvSpPr/>
          <p:nvPr/>
        </p:nvSpPr>
        <p:spPr>
          <a:xfrm>
            <a:off x="8527320" y="-56700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32" name="Θέση περιεχομένου 5"/>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3"/>
          </a:graphicData>
        </a:graphic>
      </p:graphicFrame>
      <p:sp>
        <p:nvSpPr>
          <p:cNvPr id="233" name="CustomShape 2"/>
          <p:cNvSpPr/>
          <p:nvPr/>
        </p:nvSpPr>
        <p:spPr>
          <a:xfrm>
            <a:off x="6627960" y="1823400"/>
            <a:ext cx="474336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de-DE" sz="1800" b="0" strike="noStrike" spc="-1">
              <a:solidFill>
                <a:srgbClr val="000000"/>
              </a:solidFill>
              <a:uFill>
                <a:solidFill>
                  <a:srgbClr val="FFFFFF"/>
                </a:solidFill>
              </a:uFill>
              <a:latin typeface="Arial"/>
            </a:endParaRPr>
          </a:p>
          <a:p>
            <a:pPr algn="ctr">
              <a:lnSpc>
                <a:spcPct val="100000"/>
              </a:lnSpc>
            </a:pPr>
            <a:r>
              <a:rPr lang="de-DE" sz="2800" b="1" u="sng" strike="noStrike" spc="-1">
                <a:solidFill>
                  <a:srgbClr val="68370F"/>
                </a:solidFill>
                <a:uFill>
                  <a:solidFill>
                    <a:srgbClr val="FFFFFF"/>
                  </a:solidFill>
                </a:uFill>
                <a:latin typeface="Century Gothic"/>
              </a:rPr>
              <a:t>Total Work Force	383000</a:t>
            </a:r>
            <a:endParaRPr lang="de-DE" sz="2800" b="0" strike="noStrike" spc="-1">
              <a:solidFill>
                <a:srgbClr val="000000"/>
              </a:solidFill>
              <a:uFill>
                <a:solidFill>
                  <a:srgbClr val="FFFFFF"/>
                </a:solidFill>
              </a:uFill>
              <a:latin typeface="Arial"/>
            </a:endParaRPr>
          </a:p>
          <a:p>
            <a:pPr algn="ctr">
              <a:lnSpc>
                <a:spcPct val="100000"/>
              </a:lnSpc>
            </a:pPr>
            <a:endParaRPr lang="de-DE" sz="2800" b="0" strike="noStrike" spc="-1">
              <a:solidFill>
                <a:srgbClr val="000000"/>
              </a:solidFill>
              <a:uFill>
                <a:solidFill>
                  <a:srgbClr val="FFFFFF"/>
                </a:solidFill>
              </a:uFill>
              <a:latin typeface="Arial"/>
            </a:endParaRPr>
          </a:p>
          <a:p>
            <a:pPr algn="ctr">
              <a:lnSpc>
                <a:spcPct val="100000"/>
              </a:lnSpc>
            </a:pPr>
            <a:r>
              <a:rPr lang="de-DE" sz="2800" b="0" strike="noStrike" spc="-1">
                <a:solidFill>
                  <a:srgbClr val="68370F"/>
                </a:solidFill>
                <a:uFill>
                  <a:solidFill>
                    <a:srgbClr val="FFFFFF"/>
                  </a:solidFill>
                </a:uFill>
                <a:latin typeface="Century Gothic"/>
              </a:rPr>
              <a:t>Employed	279000</a:t>
            </a:r>
            <a:endParaRPr lang="de-DE" sz="2800" b="0" strike="noStrike" spc="-1">
              <a:solidFill>
                <a:srgbClr val="000000"/>
              </a:solidFill>
              <a:uFill>
                <a:solidFill>
                  <a:srgbClr val="FFFFFF"/>
                </a:solidFill>
              </a:uFill>
              <a:latin typeface="Arial"/>
            </a:endParaRPr>
          </a:p>
          <a:p>
            <a:pPr algn="ctr">
              <a:lnSpc>
                <a:spcPct val="100000"/>
              </a:lnSpc>
            </a:pPr>
            <a:r>
              <a:rPr lang="de-DE" sz="2800" b="0" strike="noStrike" spc="-1">
                <a:solidFill>
                  <a:srgbClr val="68370F"/>
                </a:solidFill>
                <a:uFill>
                  <a:solidFill>
                    <a:srgbClr val="FFFFFF"/>
                  </a:solidFill>
                </a:uFill>
                <a:latin typeface="Century Gothic"/>
              </a:rPr>
              <a:t>Unemployed	104000</a:t>
            </a:r>
            <a:endParaRPr lang="de-DE" sz="2800" b="0" strike="noStrike" spc="-1">
              <a:solidFill>
                <a:srgbClr val="000000"/>
              </a:solidFill>
              <a:uFill>
                <a:solidFill>
                  <a:srgbClr val="FFFFFF"/>
                </a:solidFill>
              </a:uFill>
              <a:latin typeface="Arial"/>
            </a:endParaRPr>
          </a:p>
        </p:txBody>
      </p:sp>
      <p:sp>
        <p:nvSpPr>
          <p:cNvPr id="234"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CustomShape 1"/>
          <p:cNvSpPr/>
          <p:nvPr/>
        </p:nvSpPr>
        <p:spPr>
          <a:xfrm>
            <a:off x="7085160" y="68580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r>
              <a:rPr lang="de-DE" sz="3200" b="0" strike="noStrike" cap="all" spc="-1">
                <a:solidFill>
                  <a:srgbClr val="FFFFFF"/>
                </a:solidFill>
                <a:uFill>
                  <a:solidFill>
                    <a:srgbClr val="FFFFFF"/>
                  </a:solidFill>
                </a:uFill>
                <a:latin typeface="Century Gothic"/>
              </a:rPr>
              <a:t>Population</a:t>
            </a:r>
            <a:r>
              <a:rPr lang="de-DE" sz="2400" b="0" strike="noStrike" cap="all" spc="-1">
                <a:solidFill>
                  <a:srgbClr val="FFFFFF"/>
                </a:solidFill>
                <a:uFill>
                  <a:solidFill>
                    <a:srgbClr val="FFFFFF"/>
                  </a:solidFill>
                </a:uFill>
                <a:latin typeface="Century Gothic"/>
              </a:rPr>
              <a:t> </a:t>
            </a:r>
            <a:endParaRPr lang="de-DE" sz="2400" b="0" strike="noStrike" spc="-1">
              <a:solidFill>
                <a:srgbClr val="000000"/>
              </a:solidFill>
              <a:uFill>
                <a:solidFill>
                  <a:srgbClr val="FFFFFF"/>
                </a:solidFill>
              </a:uFill>
              <a:latin typeface="Arial"/>
            </a:endParaRPr>
          </a:p>
          <a:p>
            <a:pPr>
              <a:lnSpc>
                <a:spcPct val="100000"/>
              </a:lnSpc>
            </a:pPr>
            <a:endParaRPr lang="de-DE" sz="2400" b="0" strike="noStrike" spc="-1">
              <a:solidFill>
                <a:srgbClr val="000000"/>
              </a:solidFill>
              <a:uFill>
                <a:solidFill>
                  <a:srgbClr val="FFFFFF"/>
                </a:solidFill>
              </a:uFill>
              <a:latin typeface="Arial"/>
            </a:endParaRPr>
          </a:p>
        </p:txBody>
      </p:sp>
      <p:sp>
        <p:nvSpPr>
          <p:cNvPr id="236" name="CustomShape 2"/>
          <p:cNvSpPr/>
          <p:nvPr/>
        </p:nvSpPr>
        <p:spPr>
          <a:xfrm>
            <a:off x="684360" y="685800"/>
            <a:ext cx="5942880" cy="5307840"/>
          </a:xfrm>
          <a:prstGeom prst="rect">
            <a:avLst/>
          </a:prstGeom>
          <a:noFill/>
          <a:ln>
            <a:noFill/>
          </a:ln>
        </p:spPr>
        <p:style>
          <a:lnRef idx="0">
            <a:scrgbClr r="0" g="0" b="0"/>
          </a:lnRef>
          <a:fillRef idx="0">
            <a:scrgbClr r="0" g="0" b="0"/>
          </a:fillRef>
          <a:effectRef idx="0">
            <a:scrgbClr r="0" g="0" b="0"/>
          </a:effectRef>
          <a:fontRef idx="minor"/>
        </p:style>
      </p:sp>
      <p:sp>
        <p:nvSpPr>
          <p:cNvPr id="237" name="CustomShape 3"/>
          <p:cNvSpPr/>
          <p:nvPr/>
        </p:nvSpPr>
        <p:spPr>
          <a:xfrm>
            <a:off x="7085160" y="2209680"/>
            <a:ext cx="3977280" cy="263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2000" b="1" strike="noStrike" spc="-1">
                <a:solidFill>
                  <a:srgbClr val="68370F"/>
                </a:solidFill>
                <a:uFill>
                  <a:solidFill>
                    <a:srgbClr val="FFFFFF"/>
                  </a:solidFill>
                </a:uFill>
                <a:latin typeface="Century Gothic"/>
              </a:rPr>
              <a:t>Greece  Total 	10.900.000</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000" b="1" strike="noStrike" spc="-1">
                <a:solidFill>
                  <a:srgbClr val="68370F"/>
                </a:solidFill>
                <a:uFill>
                  <a:solidFill>
                    <a:srgbClr val="FFFFFF"/>
                  </a:solidFill>
                </a:uFill>
                <a:latin typeface="Century Gothic"/>
              </a:rPr>
              <a:t>Attica			3.700.000</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000" b="1" strike="noStrike" spc="-1">
                <a:solidFill>
                  <a:srgbClr val="68370F"/>
                </a:solidFill>
                <a:uFill>
                  <a:solidFill>
                    <a:srgbClr val="FFFFFF"/>
                  </a:solidFill>
                </a:uFill>
                <a:latin typeface="Century Gothic"/>
              </a:rPr>
              <a:t>Thessaloniki		1.000.000</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000" b="1" strike="noStrike" spc="-1">
                <a:solidFill>
                  <a:srgbClr val="68370F"/>
                </a:solidFill>
                <a:uFill>
                  <a:solidFill>
                    <a:srgbClr val="FFFFFF"/>
                  </a:solidFill>
                </a:uFill>
                <a:latin typeface="Century Gothic"/>
              </a:rPr>
              <a:t> </a:t>
            </a:r>
            <a:endParaRPr lang="de-DE" sz="2000" b="0" strike="noStrike" spc="-1">
              <a:solidFill>
                <a:srgbClr val="000000"/>
              </a:solidFill>
              <a:uFill>
                <a:solidFill>
                  <a:srgbClr val="FFFFFF"/>
                </a:solidFill>
              </a:uFill>
              <a:latin typeface="Arial"/>
            </a:endParaRPr>
          </a:p>
          <a:p>
            <a:pPr>
              <a:lnSpc>
                <a:spcPct val="100000"/>
              </a:lnSpc>
            </a:pPr>
            <a:endParaRPr lang="de-DE" sz="2000" b="0" strike="noStrike" spc="-1">
              <a:solidFill>
                <a:srgbClr val="000000"/>
              </a:solidFill>
              <a:uFill>
                <a:solidFill>
                  <a:srgbClr val="FFFFFF"/>
                </a:solidFill>
              </a:uFill>
              <a:latin typeface="Arial"/>
            </a:endParaRPr>
          </a:p>
        </p:txBody>
      </p:sp>
      <p:sp>
        <p:nvSpPr>
          <p:cNvPr id="238" name="CustomShape 4"/>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pic>
        <p:nvPicPr>
          <p:cNvPr id="239" name="Picture 2"/>
          <p:cNvPicPr/>
          <p:nvPr/>
        </p:nvPicPr>
        <p:blipFill>
          <a:blip r:embed="rId2"/>
          <a:stretch/>
        </p:blipFill>
        <p:spPr>
          <a:xfrm>
            <a:off x="425880" y="507960"/>
            <a:ext cx="5909760" cy="4560120"/>
          </a:xfrm>
          <a:prstGeom prst="rect">
            <a:avLst/>
          </a:prstGeom>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CustomShape 1"/>
          <p:cNvSpPr/>
          <p:nvPr/>
        </p:nvSpPr>
        <p:spPr>
          <a:xfrm>
            <a:off x="2308680" y="270360"/>
            <a:ext cx="4851360" cy="753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Living in thessaloniki</a:t>
            </a:r>
            <a:endParaRPr lang="de-DE" sz="2400" b="0" strike="noStrike" spc="-1">
              <a:solidFill>
                <a:srgbClr val="000000"/>
              </a:solidFill>
              <a:uFill>
                <a:solidFill>
                  <a:srgbClr val="FFFFFF"/>
                </a:solidFill>
              </a:uFill>
              <a:latin typeface="Arial"/>
            </a:endParaRPr>
          </a:p>
        </p:txBody>
      </p:sp>
      <p:sp>
        <p:nvSpPr>
          <p:cNvPr id="241"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600" b="0" strike="noStrike" spc="-1">
                <a:solidFill>
                  <a:srgbClr val="68370F"/>
                </a:solidFill>
                <a:uFill>
                  <a:solidFill>
                    <a:srgbClr val="FFFFFF"/>
                  </a:solidFill>
                </a:uFill>
                <a:latin typeface="Century Gothic"/>
              </a:rPr>
              <a:t>Thessaloniki is a multicultural place.  People from more than 30 countries live, work and enjoying the facilities of the city</a:t>
            </a:r>
            <a:endParaRPr lang="de-DE" sz="1600" b="0" strike="noStrike" spc="-1">
              <a:solidFill>
                <a:srgbClr val="000000"/>
              </a:solidFill>
              <a:uFill>
                <a:solidFill>
                  <a:srgbClr val="FFFFFF"/>
                </a:solidFill>
              </a:uFill>
              <a:latin typeface="Arial"/>
            </a:endParaRPr>
          </a:p>
        </p:txBody>
      </p:sp>
      <p:sp>
        <p:nvSpPr>
          <p:cNvPr id="242"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graphicFrame>
        <p:nvGraphicFramePr>
          <p:cNvPr id="243" name="Γράφημα 5"/>
          <p:cNvGraphicFramePr/>
          <p:nvPr/>
        </p:nvGraphicFramePr>
        <p:xfrm>
          <a:off x="299520" y="685800"/>
          <a:ext cx="6784920" cy="46130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1"/>
          <p:cNvSpPr/>
          <p:nvPr/>
        </p:nvSpPr>
        <p:spPr>
          <a:xfrm>
            <a:off x="8566200" y="-43452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46" name="Θέση περιεχομένου 3"/>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2"/>
          </a:graphicData>
        </a:graphic>
      </p:graphicFrame>
      <p:sp>
        <p:nvSpPr>
          <p:cNvPr id="247" name="CustomShape 2"/>
          <p:cNvSpPr/>
          <p:nvPr/>
        </p:nvSpPr>
        <p:spPr>
          <a:xfrm>
            <a:off x="6814440" y="2441520"/>
            <a:ext cx="422208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2000" b="1" u="sng" strike="noStrike" spc="-1">
                <a:solidFill>
                  <a:srgbClr val="68370F"/>
                </a:solidFill>
                <a:uFill>
                  <a:solidFill>
                    <a:srgbClr val="FFFFFF"/>
                  </a:solidFill>
                </a:uFill>
                <a:latin typeface="Century Gothic"/>
              </a:rPr>
              <a:t>Total population	763000</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600" b="0" strike="noStrike" spc="-1">
                <a:solidFill>
                  <a:srgbClr val="68370F"/>
                </a:solidFill>
                <a:uFill>
                  <a:solidFill>
                    <a:srgbClr val="FFFFFF"/>
                  </a:solidFill>
                </a:uFill>
                <a:latin typeface="Century Gothic"/>
              </a:rPr>
              <a:t>Non contributing financially 380000</a:t>
            </a:r>
            <a:endParaRPr lang="de-DE" sz="16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600" b="0" strike="noStrike" spc="-1">
                <a:solidFill>
                  <a:srgbClr val="68370F"/>
                </a:solidFill>
                <a:uFill>
                  <a:solidFill>
                    <a:srgbClr val="FFFFFF"/>
                  </a:solidFill>
                </a:uFill>
                <a:latin typeface="Century Gothic"/>
              </a:rPr>
              <a:t>Contributing financially	      383000</a:t>
            </a:r>
            <a:endParaRPr lang="de-DE" sz="1600" b="0" strike="noStrike" spc="-1">
              <a:solidFill>
                <a:srgbClr val="000000"/>
              </a:solidFill>
              <a:uFill>
                <a:solidFill>
                  <a:srgbClr val="FFFFFF"/>
                </a:solidFill>
              </a:uFill>
              <a:latin typeface="Arial"/>
            </a:endParaRPr>
          </a:p>
          <a:p>
            <a:pPr>
              <a:lnSpc>
                <a:spcPct val="100000"/>
              </a:lnSpc>
            </a:pPr>
            <a:endParaRPr lang="de-DE" sz="1600" b="0" strike="noStrike" spc="-1">
              <a:solidFill>
                <a:srgbClr val="000000"/>
              </a:solidFill>
              <a:uFill>
                <a:solidFill>
                  <a:srgbClr val="FFFFFF"/>
                </a:solidFill>
              </a:uFill>
              <a:latin typeface="Arial"/>
            </a:endParaRPr>
          </a:p>
        </p:txBody>
      </p:sp>
      <p:sp>
        <p:nvSpPr>
          <p:cNvPr id="248"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CustomShape 1"/>
          <p:cNvSpPr/>
          <p:nvPr/>
        </p:nvSpPr>
        <p:spPr>
          <a:xfrm>
            <a:off x="8720640" y="-49896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50" name="Θέση περιεχομένου 3"/>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2"/>
          </a:graphicData>
        </a:graphic>
      </p:graphicFrame>
      <p:sp>
        <p:nvSpPr>
          <p:cNvPr id="251" name="CustomShape 2"/>
          <p:cNvSpPr/>
          <p:nvPr/>
        </p:nvSpPr>
        <p:spPr>
          <a:xfrm>
            <a:off x="6627960" y="2294640"/>
            <a:ext cx="451800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buClr>
                <a:srgbClr val="FFFFFF"/>
              </a:buClr>
              <a:buSzPct val="80000"/>
              <a:buFont typeface="Arial"/>
              <a:buChar char="•"/>
            </a:pPr>
            <a:r>
              <a:rPr lang="de-DE" sz="2400" b="0" strike="noStrike" spc="-1">
                <a:solidFill>
                  <a:srgbClr val="68370F"/>
                </a:solidFill>
                <a:uFill>
                  <a:solidFill>
                    <a:srgbClr val="FFFFFF"/>
                  </a:solidFill>
                </a:uFill>
                <a:latin typeface="Century Gothic"/>
              </a:rPr>
              <a:t>Unemployment 2015	29,5</a:t>
            </a:r>
            <a:endParaRPr lang="de-DE" sz="2400" b="0" strike="noStrike" spc="-1">
              <a:solidFill>
                <a:srgbClr val="000000"/>
              </a:solidFill>
              <a:uFill>
                <a:solidFill>
                  <a:srgbClr val="FFFFFF"/>
                </a:solidFill>
              </a:uFill>
              <a:latin typeface="Arial"/>
            </a:endParaRPr>
          </a:p>
          <a:p>
            <a:pPr marL="343080" indent="-342360">
              <a:lnSpc>
                <a:spcPct val="100000"/>
              </a:lnSpc>
              <a:buClr>
                <a:srgbClr val="FFFFFF"/>
              </a:buClr>
              <a:buSzPct val="80000"/>
              <a:buFont typeface="Arial"/>
              <a:buChar char="•"/>
            </a:pPr>
            <a:r>
              <a:rPr lang="de-DE" sz="2400" b="0" strike="noStrike" spc="-1">
                <a:solidFill>
                  <a:srgbClr val="68370F"/>
                </a:solidFill>
                <a:uFill>
                  <a:solidFill>
                    <a:srgbClr val="FFFFFF"/>
                  </a:solidFill>
                </a:uFill>
                <a:latin typeface="Century Gothic"/>
              </a:rPr>
              <a:t>Unemployment 2016	27,1</a:t>
            </a:r>
            <a:endParaRPr lang="de-DE" sz="2400" b="0" strike="noStrike" spc="-1">
              <a:solidFill>
                <a:srgbClr val="000000"/>
              </a:solidFill>
              <a:uFill>
                <a:solidFill>
                  <a:srgbClr val="FFFFFF"/>
                </a:solidFill>
              </a:uFill>
              <a:latin typeface="Arial"/>
            </a:endParaRPr>
          </a:p>
        </p:txBody>
      </p:sp>
      <p:sp>
        <p:nvSpPr>
          <p:cNvPr id="252"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CustomShape 1"/>
          <p:cNvSpPr/>
          <p:nvPr/>
        </p:nvSpPr>
        <p:spPr>
          <a:xfrm>
            <a:off x="8694720" y="-47340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54" name="Θέση περιεχομένου 3"/>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2"/>
          </a:graphicData>
        </a:graphic>
      </p:graphicFrame>
      <p:sp>
        <p:nvSpPr>
          <p:cNvPr id="255"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3600" b="0" strike="noStrike" spc="-1">
                <a:solidFill>
                  <a:srgbClr val="68370F"/>
                </a:solidFill>
                <a:uFill>
                  <a:solidFill>
                    <a:srgbClr val="FFFFFF"/>
                  </a:solidFill>
                </a:uFill>
                <a:latin typeface="Century Gothic"/>
              </a:rPr>
              <a:t>Population </a:t>
            </a:r>
            <a:endParaRPr lang="de-DE" sz="36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400" b="0" strike="noStrike" spc="-1">
                <a:solidFill>
                  <a:srgbClr val="68370F"/>
                </a:solidFill>
                <a:uFill>
                  <a:solidFill>
                    <a:srgbClr val="FFFFFF"/>
                  </a:solidFill>
                </a:uFill>
                <a:latin typeface="Century Gothic"/>
              </a:rPr>
              <a:t>2013	</a:t>
            </a:r>
            <a:r>
              <a:rPr lang="de-DE" sz="2400" b="0" strike="noStrike" spc="-1">
                <a:solidFill>
                  <a:srgbClr val="68370F"/>
                </a:solidFill>
                <a:uFill>
                  <a:solidFill>
                    <a:srgbClr val="FFFFFF"/>
                  </a:solidFill>
                </a:uFill>
                <a:latin typeface="Wingdings"/>
              </a:rPr>
              <a:t></a:t>
            </a:r>
            <a:r>
              <a:rPr lang="de-DE" sz="2400" b="0" strike="noStrike" spc="-1">
                <a:solidFill>
                  <a:srgbClr val="68370F"/>
                </a:solidFill>
                <a:uFill>
                  <a:solidFill>
                    <a:srgbClr val="FFFFFF"/>
                  </a:solidFill>
                </a:uFill>
                <a:latin typeface="Century Gothic"/>
              </a:rPr>
              <a:t>800000 </a:t>
            </a:r>
            <a:endParaRPr lang="de-DE" sz="24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400" b="0" strike="noStrike" spc="-1">
                <a:solidFill>
                  <a:srgbClr val="68370F"/>
                </a:solidFill>
                <a:uFill>
                  <a:solidFill>
                    <a:srgbClr val="FFFFFF"/>
                  </a:solidFill>
                </a:uFill>
                <a:latin typeface="Century Gothic"/>
              </a:rPr>
              <a:t>2016	</a:t>
            </a:r>
            <a:r>
              <a:rPr lang="de-DE" sz="2400" b="0" strike="noStrike" spc="-1">
                <a:solidFill>
                  <a:srgbClr val="68370F"/>
                </a:solidFill>
                <a:uFill>
                  <a:solidFill>
                    <a:srgbClr val="FFFFFF"/>
                  </a:solidFill>
                </a:uFill>
                <a:latin typeface="Wingdings"/>
              </a:rPr>
              <a:t></a:t>
            </a:r>
            <a:r>
              <a:rPr lang="de-DE" sz="2400" b="0" strike="noStrike" spc="-1">
                <a:solidFill>
                  <a:srgbClr val="68370F"/>
                </a:solidFill>
                <a:uFill>
                  <a:solidFill>
                    <a:srgbClr val="FFFFFF"/>
                  </a:solidFill>
                </a:uFill>
                <a:latin typeface="Century Gothic"/>
              </a:rPr>
              <a:t>763000</a:t>
            </a:r>
            <a:endParaRPr lang="de-DE" sz="2400" b="0" strike="noStrike" spc="-1">
              <a:solidFill>
                <a:srgbClr val="000000"/>
              </a:solidFill>
              <a:uFill>
                <a:solidFill>
                  <a:srgbClr val="FFFFFF"/>
                </a:solidFill>
              </a:uFill>
              <a:latin typeface="Arial"/>
            </a:endParaRPr>
          </a:p>
          <a:p>
            <a:pPr>
              <a:lnSpc>
                <a:spcPct val="100000"/>
              </a:lnSpc>
            </a:pPr>
            <a:endParaRPr lang="de-DE" sz="2400" b="0" strike="noStrike" spc="-1">
              <a:solidFill>
                <a:srgbClr val="000000"/>
              </a:solidFill>
              <a:uFill>
                <a:solidFill>
                  <a:srgbClr val="FFFFFF"/>
                </a:solidFill>
              </a:uFill>
              <a:latin typeface="Arial"/>
            </a:endParaRPr>
          </a:p>
        </p:txBody>
      </p:sp>
      <p:sp>
        <p:nvSpPr>
          <p:cNvPr id="256"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8656200" y="-53784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58" name="Θέση περιεχομένου 4"/>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2"/>
          </a:graphicData>
        </a:graphic>
      </p:graphicFrame>
      <p:sp>
        <p:nvSpPr>
          <p:cNvPr id="259" name="CustomShape 2"/>
          <p:cNvSpPr/>
          <p:nvPr/>
        </p:nvSpPr>
        <p:spPr>
          <a:xfrm>
            <a:off x="6616440" y="1874880"/>
            <a:ext cx="424764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2800" b="0" strike="noStrike" spc="-1">
                <a:solidFill>
                  <a:srgbClr val="68370F"/>
                </a:solidFill>
                <a:uFill>
                  <a:solidFill>
                    <a:srgbClr val="FFFFFF"/>
                  </a:solidFill>
                </a:uFill>
                <a:latin typeface="Century Gothic"/>
              </a:rPr>
              <a:t>Emigration </a:t>
            </a:r>
            <a:endParaRPr lang="de-DE" sz="28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800" b="0" strike="noStrike" spc="-1">
                <a:solidFill>
                  <a:srgbClr val="68370F"/>
                </a:solidFill>
                <a:uFill>
                  <a:solidFill>
                    <a:srgbClr val="FFFFFF"/>
                  </a:solidFill>
                </a:uFill>
                <a:latin typeface="Century Gothic"/>
              </a:rPr>
              <a:t>Population that moved from the state of unemployed to non contributing financially</a:t>
            </a:r>
            <a:endParaRPr lang="de-DE" sz="2800" b="0" strike="noStrike" spc="-1">
              <a:solidFill>
                <a:srgbClr val="000000"/>
              </a:solidFill>
              <a:uFill>
                <a:solidFill>
                  <a:srgbClr val="FFFFFF"/>
                </a:solidFill>
              </a:uFill>
              <a:latin typeface="Arial"/>
            </a:endParaRPr>
          </a:p>
          <a:p>
            <a:pPr>
              <a:lnSpc>
                <a:spcPct val="100000"/>
              </a:lnSpc>
            </a:pPr>
            <a:endParaRPr lang="de-DE" sz="2800" b="0" strike="noStrike" spc="-1">
              <a:solidFill>
                <a:srgbClr val="000000"/>
              </a:solidFill>
              <a:uFill>
                <a:solidFill>
                  <a:srgbClr val="FFFFFF"/>
                </a:solidFill>
              </a:uFill>
              <a:latin typeface="Arial"/>
            </a:endParaRPr>
          </a:p>
        </p:txBody>
      </p:sp>
      <p:sp>
        <p:nvSpPr>
          <p:cNvPr id="260"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8632440" y="-52416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Unemployment 2nd Quarterly data 2016 </a:t>
            </a:r>
            <a:endParaRPr lang="de-DE" sz="2400" b="0" strike="noStrike" spc="-1">
              <a:solidFill>
                <a:srgbClr val="000000"/>
              </a:solidFill>
              <a:uFill>
                <a:solidFill>
                  <a:srgbClr val="FFFFFF"/>
                </a:solidFill>
              </a:uFill>
              <a:latin typeface="Arial"/>
            </a:endParaRPr>
          </a:p>
        </p:txBody>
      </p:sp>
      <p:graphicFrame>
        <p:nvGraphicFramePr>
          <p:cNvPr id="262" name="Θέση περιεχομένου 3"/>
          <p:cNvGraphicFramePr/>
          <p:nvPr/>
        </p:nvGraphicFramePr>
        <p:xfrm>
          <a:off x="684360" y="685800"/>
          <a:ext cx="5942880" cy="5307840"/>
        </p:xfrm>
        <a:graphic>
          <a:graphicData uri="http://schemas.openxmlformats.org/drawingml/2006/chart">
            <c:chart xmlns:c="http://schemas.openxmlformats.org/drawingml/2006/chart" xmlns:r="http://schemas.openxmlformats.org/officeDocument/2006/relationships" r:id="rId2"/>
          </a:graphicData>
        </a:graphic>
      </p:graphicFrame>
      <p:sp>
        <p:nvSpPr>
          <p:cNvPr id="263" name="CustomShape 2"/>
          <p:cNvSpPr/>
          <p:nvPr/>
        </p:nvSpPr>
        <p:spPr>
          <a:xfrm>
            <a:off x="6902280" y="3025800"/>
            <a:ext cx="365688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3200" b="0" strike="noStrike" spc="-1">
                <a:solidFill>
                  <a:srgbClr val="68370F"/>
                </a:solidFill>
                <a:uFill>
                  <a:solidFill>
                    <a:srgbClr val="FFFFFF"/>
                  </a:solidFill>
                </a:uFill>
                <a:latin typeface="Century Gothic"/>
              </a:rPr>
              <a:t>Men	40%</a:t>
            </a:r>
            <a:endParaRPr lang="de-DE" sz="32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3200" b="0" strike="noStrike" spc="-1">
                <a:solidFill>
                  <a:srgbClr val="68370F"/>
                </a:solidFill>
                <a:uFill>
                  <a:solidFill>
                    <a:srgbClr val="FFFFFF"/>
                  </a:solidFill>
                </a:uFill>
                <a:latin typeface="Century Gothic"/>
              </a:rPr>
              <a:t>Women	60% </a:t>
            </a:r>
            <a:endParaRPr lang="de-DE" sz="3200" b="0" strike="noStrike" spc="-1">
              <a:solidFill>
                <a:srgbClr val="000000"/>
              </a:solidFill>
              <a:uFill>
                <a:solidFill>
                  <a:srgbClr val="FFFFFF"/>
                </a:solidFill>
              </a:uFill>
              <a:latin typeface="Arial"/>
            </a:endParaRPr>
          </a:p>
          <a:p>
            <a:pPr>
              <a:lnSpc>
                <a:spcPct val="100000"/>
              </a:lnSpc>
            </a:pPr>
            <a:endParaRPr lang="de-DE" sz="3200" b="0" strike="noStrike" spc="-1">
              <a:solidFill>
                <a:srgbClr val="000000"/>
              </a:solidFill>
              <a:uFill>
                <a:solidFill>
                  <a:srgbClr val="FFFFFF"/>
                </a:solidFill>
              </a:uFill>
              <a:latin typeface="Arial"/>
            </a:endParaRPr>
          </a:p>
        </p:txBody>
      </p:sp>
      <p:sp>
        <p:nvSpPr>
          <p:cNvPr id="264"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ustomShape 1"/>
          <p:cNvSpPr/>
          <p:nvPr/>
        </p:nvSpPr>
        <p:spPr>
          <a:xfrm>
            <a:off x="684360" y="4487760"/>
            <a:ext cx="8533800" cy="1505880"/>
          </a:xfrm>
          <a:prstGeom prst="rect">
            <a:avLst/>
          </a:prstGeom>
          <a:noFill/>
          <a:ln>
            <a:noFill/>
          </a:ln>
        </p:spPr>
        <p:style>
          <a:lnRef idx="0">
            <a:scrgbClr r="0" g="0" b="0"/>
          </a:lnRef>
          <a:fillRef idx="0">
            <a:scrgbClr r="0" g="0" b="0"/>
          </a:fillRef>
          <a:effectRef idx="0">
            <a:scrgbClr r="0" g="0" b="0"/>
          </a:effectRef>
          <a:fontRef idx="minor"/>
        </p:style>
      </p:sp>
      <p:sp>
        <p:nvSpPr>
          <p:cNvPr id="189" name="CustomShape 2"/>
          <p:cNvSpPr/>
          <p:nvPr/>
        </p:nvSpPr>
        <p:spPr>
          <a:xfrm>
            <a:off x="684360" y="685800"/>
            <a:ext cx="8533800" cy="361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85840" indent="-285120">
              <a:lnSpc>
                <a:spcPct val="100000"/>
              </a:lnSpc>
              <a:buClr>
                <a:srgbClr val="FFFFFF"/>
              </a:buClr>
              <a:buSzPct val="80000"/>
              <a:buFont typeface="Wingdings 3" charset="2"/>
              <a:buChar char=""/>
            </a:pPr>
            <a:r>
              <a:rPr lang="de-DE" sz="2000" b="0" strike="noStrike" spc="-1">
                <a:solidFill>
                  <a:srgbClr val="68370F"/>
                </a:solidFill>
                <a:uFill>
                  <a:solidFill>
                    <a:srgbClr val="FFFFFF"/>
                  </a:solidFill>
                </a:uFill>
                <a:latin typeface="Century Gothic"/>
              </a:rPr>
              <a:t>Students are responsible for the processing, the visualization and the content of this presentation.</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Wingdings 3" charset="2"/>
              <a:buChar char=""/>
            </a:pPr>
            <a:r>
              <a:rPr lang="de-DE" sz="2000" b="0" strike="noStrike" spc="-1">
                <a:solidFill>
                  <a:srgbClr val="68370F"/>
                </a:solidFill>
                <a:uFill>
                  <a:solidFill>
                    <a:srgbClr val="FFFFFF"/>
                  </a:solidFill>
                </a:uFill>
                <a:latin typeface="Century Gothic"/>
              </a:rPr>
              <a:t>Sources from:  </a:t>
            </a:r>
            <a:endParaRPr lang="de-DE" sz="20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Wingdings 3" charset="2"/>
              <a:buChar char=""/>
            </a:pPr>
            <a:r>
              <a:rPr lang="de-DE" sz="1800" b="1" strike="noStrike" spc="-1">
                <a:solidFill>
                  <a:srgbClr val="68370F"/>
                </a:solidFill>
                <a:uFill>
                  <a:solidFill>
                    <a:srgbClr val="FFFFFF"/>
                  </a:solidFill>
                </a:uFill>
                <a:latin typeface="Century Gothic"/>
              </a:rPr>
              <a:t>Manpower Employment Organization (OAED)</a:t>
            </a:r>
            <a:r>
              <a:rPr lang="de-DE" sz="1800" b="0" strike="noStrike" spc="-1">
                <a:solidFill>
                  <a:srgbClr val="68370F"/>
                </a:solidFill>
                <a:uFill>
                  <a:solidFill>
                    <a:srgbClr val="FFFFFF"/>
                  </a:solidFill>
                </a:uFill>
                <a:latin typeface="Century Gothic"/>
              </a:rPr>
              <a:t> </a:t>
            </a:r>
            <a:r>
              <a:rPr lang="de-DE" sz="1600" b="0" strike="noStrike" spc="-1">
                <a:solidFill>
                  <a:srgbClr val="68370F"/>
                </a:solidFill>
                <a:uFill>
                  <a:solidFill>
                    <a:srgbClr val="FFFFFF"/>
                  </a:solidFill>
                </a:uFill>
                <a:latin typeface="Century Gothic"/>
              </a:rPr>
              <a:t>(</a:t>
            </a:r>
            <a:r>
              <a:rPr lang="de-DE" sz="1600" b="0" u="sng" strike="noStrike" spc="-1">
                <a:solidFill>
                  <a:srgbClr val="0000FF"/>
                </a:solidFill>
                <a:uFill>
                  <a:solidFill>
                    <a:srgbClr val="FFFFFF"/>
                  </a:solidFill>
                </a:uFill>
                <a:latin typeface="Century Gothic"/>
                <a:hlinkClick r:id="rId2"/>
              </a:rPr>
              <a:t>www.oaed.gr</a:t>
            </a:r>
            <a:r>
              <a:rPr lang="de-DE" sz="1600" b="0" strike="noStrike" spc="-1">
                <a:solidFill>
                  <a:srgbClr val="68370F"/>
                </a:solidFill>
                <a:uFill>
                  <a:solidFill>
                    <a:srgbClr val="FFFFFF"/>
                  </a:solidFill>
                </a:uFill>
                <a:latin typeface="Century Gothic"/>
              </a:rPr>
              <a:t>)</a:t>
            </a:r>
            <a:endParaRPr lang="de-DE" sz="16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Wingdings 3" charset="2"/>
              <a:buChar char=""/>
            </a:pPr>
            <a:r>
              <a:rPr lang="de-DE" sz="1800" b="1" strike="noStrike" spc="-1">
                <a:solidFill>
                  <a:srgbClr val="68370F"/>
                </a:solidFill>
                <a:uFill>
                  <a:solidFill>
                    <a:srgbClr val="FFFFFF"/>
                  </a:solidFill>
                </a:uFill>
                <a:latin typeface="Century Gothic"/>
              </a:rPr>
              <a:t>Wikipedia</a:t>
            </a:r>
            <a:r>
              <a:rPr lang="de-DE" sz="1800" b="0" strike="noStrike" spc="-1">
                <a:solidFill>
                  <a:srgbClr val="68370F"/>
                </a:solidFill>
                <a:uFill>
                  <a:solidFill>
                    <a:srgbClr val="FFFFFF"/>
                  </a:solidFill>
                </a:uFill>
                <a:latin typeface="Century Gothic"/>
              </a:rPr>
              <a:t> </a:t>
            </a:r>
            <a:r>
              <a:rPr lang="de-DE" sz="1600" b="0" strike="noStrike" spc="-1">
                <a:solidFill>
                  <a:srgbClr val="68370F"/>
                </a:solidFill>
                <a:uFill>
                  <a:solidFill>
                    <a:srgbClr val="FFFFFF"/>
                  </a:solidFill>
                </a:uFill>
                <a:latin typeface="Century Gothic"/>
              </a:rPr>
              <a:t>(www.wikipedia.org)</a:t>
            </a:r>
            <a:endParaRPr lang="de-DE" sz="16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Wingdings 3" charset="2"/>
              <a:buChar char=""/>
            </a:pPr>
            <a:r>
              <a:rPr lang="de-DE" sz="1800" b="1" strike="noStrike" spc="-1">
                <a:solidFill>
                  <a:srgbClr val="68370F"/>
                </a:solidFill>
                <a:uFill>
                  <a:solidFill>
                    <a:srgbClr val="FFFFFF"/>
                  </a:solidFill>
                </a:uFill>
                <a:latin typeface="Century Gothic"/>
              </a:rPr>
              <a:t>Municipality of Thessaloniki </a:t>
            </a:r>
            <a:r>
              <a:rPr lang="de-DE" sz="1600" b="0" strike="noStrike" spc="-1">
                <a:solidFill>
                  <a:srgbClr val="68370F"/>
                </a:solidFill>
                <a:uFill>
                  <a:solidFill>
                    <a:srgbClr val="FFFFFF"/>
                  </a:solidFill>
                </a:uFill>
                <a:latin typeface="Century Gothic"/>
              </a:rPr>
              <a:t>(</a:t>
            </a:r>
            <a:r>
              <a:rPr lang="de-DE" sz="1600" b="0" u="sng" strike="noStrike" spc="-1">
                <a:solidFill>
                  <a:srgbClr val="0000FF"/>
                </a:solidFill>
                <a:uFill>
                  <a:solidFill>
                    <a:srgbClr val="FFFFFF"/>
                  </a:solidFill>
                </a:uFill>
                <a:latin typeface="Century Gothic"/>
                <a:hlinkClick r:id="rId3"/>
              </a:rPr>
              <a:t>http://www.thessaloniki.gr/portal/page/portal/EnglishPage</a:t>
            </a:r>
            <a:r>
              <a:rPr lang="de-DE" sz="1600" b="0" strike="noStrike" spc="-1">
                <a:solidFill>
                  <a:srgbClr val="68370F"/>
                </a:solidFill>
                <a:uFill>
                  <a:solidFill>
                    <a:srgbClr val="FFFFFF"/>
                  </a:solidFill>
                </a:uFill>
                <a:latin typeface="Century Gothic"/>
              </a:rPr>
              <a:t>)</a:t>
            </a:r>
            <a:endParaRPr lang="de-DE" sz="16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Wingdings 3" charset="2"/>
              <a:buChar char=""/>
            </a:pPr>
            <a:r>
              <a:rPr lang="de-DE" sz="1800" b="1" strike="noStrike" spc="-1">
                <a:solidFill>
                  <a:srgbClr val="68370F"/>
                </a:solidFill>
                <a:uFill>
                  <a:solidFill>
                    <a:srgbClr val="FFFFFF"/>
                  </a:solidFill>
                </a:uFill>
                <a:latin typeface="Century Gothic"/>
              </a:rPr>
              <a:t>Hellenic Statistical Authority</a:t>
            </a:r>
            <a:r>
              <a:rPr lang="de-DE" sz="1800" b="0" strike="noStrike" spc="-1">
                <a:solidFill>
                  <a:srgbClr val="68370F"/>
                </a:solidFill>
                <a:uFill>
                  <a:solidFill>
                    <a:srgbClr val="FFFFFF"/>
                  </a:solidFill>
                </a:uFill>
                <a:latin typeface="Century Gothic"/>
              </a:rPr>
              <a:t> </a:t>
            </a:r>
            <a:r>
              <a:rPr lang="de-DE" sz="1600" b="0" strike="noStrike" spc="-1">
                <a:solidFill>
                  <a:srgbClr val="68370F"/>
                </a:solidFill>
                <a:uFill>
                  <a:solidFill>
                    <a:srgbClr val="FFFFFF"/>
                  </a:solidFill>
                </a:uFill>
                <a:latin typeface="Century Gothic"/>
              </a:rPr>
              <a:t>(</a:t>
            </a:r>
            <a:r>
              <a:rPr lang="de-DE" sz="1600" b="0" u="sng" strike="noStrike" spc="-1">
                <a:solidFill>
                  <a:srgbClr val="0000FF"/>
                </a:solidFill>
                <a:uFill>
                  <a:solidFill>
                    <a:srgbClr val="FFFFFF"/>
                  </a:solidFill>
                </a:uFill>
                <a:latin typeface="Century Gothic"/>
                <a:hlinkClick r:id="rId4"/>
              </a:rPr>
              <a:t>http://</a:t>
            </a:r>
            <a:r>
              <a:rPr lang="de-DE" sz="1600" b="0" u="sng" strike="noStrike" spc="-1">
                <a:solidFill>
                  <a:srgbClr val="0000FF"/>
                </a:solidFill>
                <a:uFill>
                  <a:solidFill>
                    <a:srgbClr val="FFFFFF"/>
                  </a:solidFill>
                </a:uFill>
                <a:latin typeface="Century Gothic"/>
                <a:hlinkClick r:id="rId4"/>
              </a:rPr>
              <a:t>www.statistics</a:t>
            </a:r>
            <a:r>
              <a:rPr lang="de-DE" sz="1800" b="0" strike="noStrike" spc="-1">
                <a:solidFill>
                  <a:srgbClr val="68370F"/>
                </a:solidFill>
                <a:uFill>
                  <a:solidFill>
                    <a:srgbClr val="FFFFFF"/>
                  </a:solidFill>
                </a:uFill>
                <a:latin typeface="Century Gothic"/>
              </a:rPr>
              <a:t>   </a:t>
            </a:r>
            <a:endParaRPr lang="de-DE" sz="1800" b="0" strike="noStrike" spc="-1">
              <a:solidFill>
                <a:srgbClr val="000000"/>
              </a:solidFill>
              <a:uFill>
                <a:solidFill>
                  <a:srgbClr val="FFFFFF"/>
                </a:solidFill>
              </a:uFill>
              <a:latin typeface="Arial"/>
            </a:endParaRPr>
          </a:p>
        </p:txBody>
      </p:sp>
      <p:sp>
        <p:nvSpPr>
          <p:cNvPr id="190"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de-DE" sz="1400" b="1" i="1" strike="noStrike" spc="-1">
                <a:solidFill>
                  <a:srgbClr val="68370F"/>
                </a:solidFill>
                <a:uFill>
                  <a:solidFill>
                    <a:srgbClr val="FFFFFF"/>
                  </a:solidFill>
                </a:uFill>
                <a:latin typeface="Century Gothic"/>
              </a:rPr>
              <a:t>1st Second Chance School of Thessaloniki, Greece                                                                                                   www.1sdethes.gr</a:t>
            </a:r>
            <a:endParaRPr lang="de-DE" sz="1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1"/>
          <p:cNvSpPr/>
          <p:nvPr/>
        </p:nvSpPr>
        <p:spPr>
          <a:xfrm>
            <a:off x="7085160" y="685800"/>
            <a:ext cx="365688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Jan.  2017</a:t>
            </a:r>
            <a:endParaRPr lang="de-DE" sz="2400" b="0" strike="noStrike" spc="-1">
              <a:solidFill>
                <a:srgbClr val="000000"/>
              </a:solidFill>
              <a:uFill>
                <a:solidFill>
                  <a:srgbClr val="FFFFFF"/>
                </a:solidFill>
              </a:uFill>
              <a:latin typeface="Arial"/>
            </a:endParaRPr>
          </a:p>
        </p:txBody>
      </p:sp>
      <p:sp>
        <p:nvSpPr>
          <p:cNvPr id="266"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2000" b="0" strike="noStrike" spc="-1">
                <a:solidFill>
                  <a:srgbClr val="68370F"/>
                </a:solidFill>
                <a:uFill>
                  <a:solidFill>
                    <a:srgbClr val="FFFFFF"/>
                  </a:solidFill>
                </a:uFill>
                <a:latin typeface="Century Gothic"/>
              </a:rPr>
              <a:t>Total Greece		62784</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000" b="0" strike="noStrike" spc="-1">
                <a:solidFill>
                  <a:srgbClr val="68370F"/>
                </a:solidFill>
                <a:uFill>
                  <a:solidFill>
                    <a:srgbClr val="FFFFFF"/>
                  </a:solidFill>
                </a:uFill>
                <a:latin typeface="Century Gothic"/>
              </a:rPr>
              <a:t>North Greece		25000</a:t>
            </a:r>
            <a:endParaRPr lang="de-DE" sz="20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2000" b="0" strike="noStrike" spc="-1">
                <a:solidFill>
                  <a:srgbClr val="68370F"/>
                </a:solidFill>
                <a:uFill>
                  <a:solidFill>
                    <a:srgbClr val="FFFFFF"/>
                  </a:solidFill>
                </a:uFill>
                <a:latin typeface="Century Gothic"/>
              </a:rPr>
              <a:t>Thessaloniki Area 	8500</a:t>
            </a:r>
            <a:endParaRPr lang="de-DE" sz="2000" b="0" strike="noStrike" spc="-1">
              <a:solidFill>
                <a:srgbClr val="000000"/>
              </a:solidFill>
              <a:uFill>
                <a:solidFill>
                  <a:srgbClr val="FFFFFF"/>
                </a:solidFill>
              </a:uFill>
              <a:latin typeface="Arial"/>
            </a:endParaRPr>
          </a:p>
          <a:p>
            <a:pPr>
              <a:lnSpc>
                <a:spcPct val="100000"/>
              </a:lnSpc>
            </a:pPr>
            <a:endParaRPr lang="de-DE" sz="2000" b="0" strike="noStrike" spc="-1">
              <a:solidFill>
                <a:srgbClr val="000000"/>
              </a:solidFill>
              <a:uFill>
                <a:solidFill>
                  <a:srgbClr val="FFFFFF"/>
                </a:solidFill>
              </a:uFill>
              <a:latin typeface="Arial"/>
            </a:endParaRPr>
          </a:p>
        </p:txBody>
      </p:sp>
      <p:sp>
        <p:nvSpPr>
          <p:cNvPr id="267"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
        <p:nvSpPr>
          <p:cNvPr id="268" name="CustomShape 4"/>
          <p:cNvSpPr/>
          <p:nvPr/>
        </p:nvSpPr>
        <p:spPr>
          <a:xfrm>
            <a:off x="3142080" y="316440"/>
            <a:ext cx="3527280" cy="577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de-DE" sz="3200" b="0" strike="noStrike" spc="-1">
                <a:solidFill>
                  <a:srgbClr val="000000"/>
                </a:solidFill>
                <a:uFill>
                  <a:solidFill>
                    <a:srgbClr val="FFFFFF"/>
                  </a:solidFill>
                </a:uFill>
                <a:latin typeface="Calibri"/>
                <a:ea typeface="DejaVu Sans"/>
              </a:rPr>
              <a:t>Refugees in Greece  </a:t>
            </a:r>
            <a:endParaRPr lang="de-DE" sz="3200" b="0" strike="noStrike" spc="-1">
              <a:solidFill>
                <a:srgbClr val="000000"/>
              </a:solidFill>
              <a:uFill>
                <a:solidFill>
                  <a:srgbClr val="FFFFFF"/>
                </a:solidFill>
              </a:uFill>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684360" y="-424080"/>
            <a:ext cx="7068240" cy="137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400" b="0" strike="noStrike" cap="all" spc="-1">
                <a:solidFill>
                  <a:srgbClr val="FFFFFF"/>
                </a:solidFill>
                <a:uFill>
                  <a:solidFill>
                    <a:srgbClr val="FFFFFF"/>
                  </a:solidFill>
                </a:uFill>
                <a:latin typeface="Century Gothic"/>
              </a:rPr>
              <a:t> outbound immigrants</a:t>
            </a:r>
            <a:endParaRPr lang="de-DE" sz="2400" b="0" strike="noStrike" spc="-1">
              <a:solidFill>
                <a:srgbClr val="000000"/>
              </a:solidFill>
              <a:uFill>
                <a:solidFill>
                  <a:srgbClr val="FFFFFF"/>
                </a:solidFill>
              </a:uFill>
              <a:latin typeface="Arial"/>
            </a:endParaRPr>
          </a:p>
        </p:txBody>
      </p:sp>
      <p:sp>
        <p:nvSpPr>
          <p:cNvPr id="271"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sp>
      <p:sp>
        <p:nvSpPr>
          <p:cNvPr id="272"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
        <p:nvSpPr>
          <p:cNvPr id="273" name="CustomShape 4"/>
          <p:cNvSpPr/>
          <p:nvPr/>
        </p:nvSpPr>
        <p:spPr>
          <a:xfrm>
            <a:off x="3124440" y="316440"/>
            <a:ext cx="183960" cy="368640"/>
          </a:xfrm>
          <a:prstGeom prst="rect">
            <a:avLst/>
          </a:prstGeom>
          <a:noFill/>
          <a:ln>
            <a:noFill/>
          </a:ln>
        </p:spPr>
        <p:style>
          <a:lnRef idx="0">
            <a:scrgbClr r="0" g="0" b="0"/>
          </a:lnRef>
          <a:fillRef idx="0">
            <a:scrgbClr r="0" g="0" b="0"/>
          </a:fillRef>
          <a:effectRef idx="0">
            <a:scrgbClr r="0" g="0" b="0"/>
          </a:effectRef>
          <a:fontRef idx="minor"/>
        </p:style>
      </p:sp>
      <p:graphicFrame>
        <p:nvGraphicFramePr>
          <p:cNvPr id="274" name="Table 5"/>
          <p:cNvGraphicFramePr/>
          <p:nvPr/>
        </p:nvGraphicFramePr>
        <p:xfrm>
          <a:off x="347760" y="1604520"/>
          <a:ext cx="7880040" cy="2696400"/>
        </p:xfrm>
        <a:graphic>
          <a:graphicData uri="http://schemas.openxmlformats.org/drawingml/2006/table">
            <a:tbl>
              <a:tblPr/>
              <a:tblGrid>
                <a:gridCol w="875520">
                  <a:extLst>
                    <a:ext uri="{9D8B030D-6E8A-4147-A177-3AD203B41FA5}">
                      <a16:colId xmlns:a16="http://schemas.microsoft.com/office/drawing/2014/main" val="20000"/>
                    </a:ext>
                  </a:extLst>
                </a:gridCol>
                <a:gridCol w="875520">
                  <a:extLst>
                    <a:ext uri="{9D8B030D-6E8A-4147-A177-3AD203B41FA5}">
                      <a16:colId xmlns:a16="http://schemas.microsoft.com/office/drawing/2014/main" val="20001"/>
                    </a:ext>
                  </a:extLst>
                </a:gridCol>
                <a:gridCol w="875520">
                  <a:extLst>
                    <a:ext uri="{9D8B030D-6E8A-4147-A177-3AD203B41FA5}">
                      <a16:colId xmlns:a16="http://schemas.microsoft.com/office/drawing/2014/main" val="20002"/>
                    </a:ext>
                  </a:extLst>
                </a:gridCol>
                <a:gridCol w="875520">
                  <a:extLst>
                    <a:ext uri="{9D8B030D-6E8A-4147-A177-3AD203B41FA5}">
                      <a16:colId xmlns:a16="http://schemas.microsoft.com/office/drawing/2014/main" val="20003"/>
                    </a:ext>
                  </a:extLst>
                </a:gridCol>
                <a:gridCol w="875520">
                  <a:extLst>
                    <a:ext uri="{9D8B030D-6E8A-4147-A177-3AD203B41FA5}">
                      <a16:colId xmlns:a16="http://schemas.microsoft.com/office/drawing/2014/main" val="20004"/>
                    </a:ext>
                  </a:extLst>
                </a:gridCol>
                <a:gridCol w="875520">
                  <a:extLst>
                    <a:ext uri="{9D8B030D-6E8A-4147-A177-3AD203B41FA5}">
                      <a16:colId xmlns:a16="http://schemas.microsoft.com/office/drawing/2014/main" val="20005"/>
                    </a:ext>
                  </a:extLst>
                </a:gridCol>
                <a:gridCol w="875520">
                  <a:extLst>
                    <a:ext uri="{9D8B030D-6E8A-4147-A177-3AD203B41FA5}">
                      <a16:colId xmlns:a16="http://schemas.microsoft.com/office/drawing/2014/main" val="20006"/>
                    </a:ext>
                  </a:extLst>
                </a:gridCol>
                <a:gridCol w="875520">
                  <a:extLst>
                    <a:ext uri="{9D8B030D-6E8A-4147-A177-3AD203B41FA5}">
                      <a16:colId xmlns:a16="http://schemas.microsoft.com/office/drawing/2014/main" val="20007"/>
                    </a:ext>
                  </a:extLst>
                </a:gridCol>
                <a:gridCol w="875880">
                  <a:extLst>
                    <a:ext uri="{9D8B030D-6E8A-4147-A177-3AD203B41FA5}">
                      <a16:colId xmlns:a16="http://schemas.microsoft.com/office/drawing/2014/main" val="20008"/>
                    </a:ext>
                  </a:extLst>
                </a:gridCol>
              </a:tblGrid>
              <a:tr h="539280">
                <a:tc>
                  <a:txBody>
                    <a:bodyPr/>
                    <a:lstStyle/>
                    <a:p>
                      <a:endParaRPr lang="de-DE"/>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2008</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2009</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2010</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2011</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2012</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2013</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tc>
                  <a:txBody>
                    <a:bodyPr/>
                    <a:lstStyle/>
                    <a:p>
                      <a:pPr algn="r">
                        <a:lnSpc>
                          <a:spcPct val="100000"/>
                        </a:lnSpc>
                      </a:pPr>
                      <a:r>
                        <a:rPr lang="de-DE" sz="1200" b="1" strike="noStrike" spc="-1">
                          <a:solidFill>
                            <a:srgbClr val="FFFFFF"/>
                          </a:solidFill>
                          <a:uFill>
                            <a:solidFill>
                              <a:srgbClr val="FFFFFF"/>
                            </a:solidFill>
                          </a:uFill>
                          <a:latin typeface="Century Gothic"/>
                        </a:rPr>
                        <a:t>2015</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38160">
                      <a:solidFill>
                        <a:srgbClr val="FFFFFF"/>
                      </a:solidFill>
                    </a:lnB>
                    <a:solidFill>
                      <a:srgbClr val="92A200"/>
                    </a:solidFill>
                  </a:tcPr>
                </a:tc>
                <a:extLst>
                  <a:ext uri="{0D108BD9-81ED-4DB2-BD59-A6C34878D82A}">
                    <a16:rowId xmlns:a16="http://schemas.microsoft.com/office/drawing/2014/main" val="10000"/>
                  </a:ext>
                </a:extLst>
              </a:tr>
              <a:tr h="539280">
                <a:tc>
                  <a:txBody>
                    <a:bodyPr/>
                    <a:lstStyle/>
                    <a:p>
                      <a:pPr>
                        <a:lnSpc>
                          <a:spcPct val="100000"/>
                        </a:lnSpc>
                      </a:pPr>
                      <a:r>
                        <a:rPr lang="de-DE" sz="1200" b="0" strike="noStrike" spc="-1">
                          <a:solidFill>
                            <a:srgbClr val="000000"/>
                          </a:solidFill>
                          <a:uFill>
                            <a:solidFill>
                              <a:srgbClr val="FFFFFF"/>
                            </a:solidFill>
                          </a:uFill>
                          <a:latin typeface="Century Gothic"/>
                        </a:rPr>
                        <a:t>FEMALE</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18.932</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19.051</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29.093</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33.429</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44.160</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42.130</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39.866</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44.086</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BDFCC"/>
                    </a:solidFill>
                  </a:tcPr>
                </a:tc>
                <a:extLst>
                  <a:ext uri="{0D108BD9-81ED-4DB2-BD59-A6C34878D82A}">
                    <a16:rowId xmlns:a16="http://schemas.microsoft.com/office/drawing/2014/main" val="10001"/>
                  </a:ext>
                </a:extLst>
              </a:tr>
              <a:tr h="539280">
                <a:tc>
                  <a:txBody>
                    <a:bodyPr/>
                    <a:lstStyle/>
                    <a:p>
                      <a:pPr>
                        <a:lnSpc>
                          <a:spcPct val="100000"/>
                        </a:lnSpc>
                      </a:pPr>
                      <a:r>
                        <a:rPr lang="de-DE" sz="1200" b="0" strike="noStrike" spc="-1">
                          <a:solidFill>
                            <a:srgbClr val="000000"/>
                          </a:solidFill>
                          <a:uFill>
                            <a:solidFill>
                              <a:srgbClr val="FFFFFF"/>
                            </a:solidFill>
                          </a:uFill>
                          <a:latin typeface="Century Gothic"/>
                        </a:rPr>
                        <a:t>MALE</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24.112</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24.635</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32.948</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58.975</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80.534</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74.964</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66.938</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000" b="0" strike="noStrike" spc="-1">
                          <a:solidFill>
                            <a:srgbClr val="000000"/>
                          </a:solidFill>
                          <a:uFill>
                            <a:solidFill>
                              <a:srgbClr val="FFFFFF"/>
                            </a:solidFill>
                          </a:uFill>
                          <a:latin typeface="Century Gothic"/>
                        </a:rPr>
                        <a:t>65.265</a:t>
                      </a:r>
                      <a:endParaRPr lang="de-DE" sz="10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extLst>
                  <a:ext uri="{0D108BD9-81ED-4DB2-BD59-A6C34878D82A}">
                    <a16:rowId xmlns:a16="http://schemas.microsoft.com/office/drawing/2014/main" val="10002"/>
                  </a:ext>
                </a:extLst>
              </a:tr>
              <a:tr h="539280">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tc>
                  <a:txBody>
                    <a:bodyPr/>
                    <a:lstStyle/>
                    <a:p>
                      <a:endParaRPr lang="de-DE"/>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DBDFCC"/>
                    </a:solidFill>
                  </a:tcPr>
                </a:tc>
                <a:extLst>
                  <a:ext uri="{0D108BD9-81ED-4DB2-BD59-A6C34878D82A}">
                    <a16:rowId xmlns:a16="http://schemas.microsoft.com/office/drawing/2014/main" val="10003"/>
                  </a:ext>
                </a:extLst>
              </a:tr>
              <a:tr h="539280">
                <a:tc>
                  <a:txBody>
                    <a:bodyPr/>
                    <a:lstStyle/>
                    <a:p>
                      <a:pPr>
                        <a:lnSpc>
                          <a:spcPct val="100000"/>
                        </a:lnSpc>
                      </a:pPr>
                      <a:r>
                        <a:rPr lang="de-DE" sz="1200" b="0" strike="noStrike" spc="-1">
                          <a:solidFill>
                            <a:srgbClr val="000000"/>
                          </a:solidFill>
                          <a:uFill>
                            <a:solidFill>
                              <a:srgbClr val="FFFFFF"/>
                            </a:solidFill>
                          </a:uFill>
                          <a:latin typeface="Century Gothic"/>
                        </a:rPr>
                        <a:t>SUM</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43.044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43.686</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62.041</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92.404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124.694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117.094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106.804</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tc>
                  <a:txBody>
                    <a:bodyPr/>
                    <a:lstStyle/>
                    <a:p>
                      <a:pPr algn="r">
                        <a:lnSpc>
                          <a:spcPct val="100000"/>
                        </a:lnSpc>
                      </a:pPr>
                      <a:r>
                        <a:rPr lang="de-DE" sz="1200" b="0" strike="noStrike" spc="-1">
                          <a:solidFill>
                            <a:srgbClr val="000000"/>
                          </a:solidFill>
                          <a:uFill>
                            <a:solidFill>
                              <a:srgbClr val="FFFFFF"/>
                            </a:solidFill>
                          </a:uFill>
                          <a:latin typeface="Century Gothic"/>
                        </a:rPr>
                        <a:t>109.351</a:t>
                      </a:r>
                      <a:endParaRPr lang="de-DE" sz="1200" b="0" strike="noStrike" spc="-1">
                        <a:solidFill>
                          <a:srgbClr val="000000"/>
                        </a:solidFill>
                        <a:uFill>
                          <a:solidFill>
                            <a:srgbClr val="FFFFFF"/>
                          </a:solidFill>
                        </a:uFill>
                        <a:latin typeface="Arial"/>
                      </a:endParaRPr>
                    </a:p>
                  </a:txBody>
                  <a:tcPr marL="9360" marR="9360">
                    <a:lnL w="12240">
                      <a:solidFill>
                        <a:srgbClr val="FFFFFF"/>
                      </a:solidFill>
                    </a:lnL>
                    <a:lnR w="12240">
                      <a:solidFill>
                        <a:srgbClr val="FFFFFF"/>
                      </a:solidFill>
                    </a:lnR>
                    <a:lnT w="12240">
                      <a:solidFill>
                        <a:srgbClr val="FFFFFF"/>
                      </a:solidFill>
                    </a:lnT>
                    <a:lnB w="12240">
                      <a:solidFill>
                        <a:srgbClr val="FFFFFF"/>
                      </a:solidFill>
                    </a:lnB>
                    <a:solidFill>
                      <a:srgbClr val="EEF0E7"/>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CustomShape 1"/>
          <p:cNvSpPr/>
          <p:nvPr/>
        </p:nvSpPr>
        <p:spPr>
          <a:xfrm>
            <a:off x="7085160" y="685800"/>
            <a:ext cx="3656880" cy="1370880"/>
          </a:xfrm>
          <a:prstGeom prst="rect">
            <a:avLst/>
          </a:prstGeom>
          <a:noFill/>
          <a:ln>
            <a:noFill/>
          </a:ln>
        </p:spPr>
        <p:style>
          <a:lnRef idx="0">
            <a:scrgbClr r="0" g="0" b="0"/>
          </a:lnRef>
          <a:fillRef idx="0">
            <a:scrgbClr r="0" g="0" b="0"/>
          </a:fillRef>
          <a:effectRef idx="0">
            <a:scrgbClr r="0" g="0" b="0"/>
          </a:effectRef>
          <a:fontRef idx="minor"/>
        </p:style>
      </p:sp>
      <p:sp>
        <p:nvSpPr>
          <p:cNvPr id="277" name="CustomShape 2"/>
          <p:cNvSpPr/>
          <p:nvPr/>
        </p:nvSpPr>
        <p:spPr>
          <a:xfrm>
            <a:off x="684360" y="685800"/>
            <a:ext cx="5942880" cy="5307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just">
              <a:lnSpc>
                <a:spcPct val="100000"/>
              </a:lnSpc>
            </a:pPr>
            <a:r>
              <a:rPr lang="de-DE" sz="2400" b="0" strike="noStrike" spc="-1">
                <a:solidFill>
                  <a:srgbClr val="68370F"/>
                </a:solidFill>
                <a:uFill>
                  <a:solidFill>
                    <a:srgbClr val="FFFFFF"/>
                  </a:solidFill>
                </a:uFill>
                <a:latin typeface="Century Gothic"/>
              </a:rPr>
              <a:t>Thessaloniki was and still is a multicultural city. Its population continues to grow rapidly, with more and more young people from all over the world wanting to settle here.  The impact of this in combination with its geographic location constitutes a comparative advantage for the city.  The city of Thessaloniki is awaiting its deserved advancement to one of the outstanding cities of the world.</a:t>
            </a:r>
            <a:endParaRPr lang="de-DE" sz="2400" b="0" strike="noStrike" spc="-1">
              <a:solidFill>
                <a:srgbClr val="000000"/>
              </a:solidFill>
              <a:uFill>
                <a:solidFill>
                  <a:srgbClr val="FFFFFF"/>
                </a:solidFill>
              </a:uFill>
              <a:latin typeface="Arial"/>
            </a:endParaRPr>
          </a:p>
          <a:p>
            <a:pPr algn="just">
              <a:lnSpc>
                <a:spcPct val="100000"/>
              </a:lnSpc>
            </a:pPr>
            <a:endParaRPr lang="de-DE" sz="2400" b="0" strike="noStrike" spc="-1">
              <a:solidFill>
                <a:srgbClr val="000000"/>
              </a:solidFill>
              <a:uFill>
                <a:solidFill>
                  <a:srgbClr val="FFFFFF"/>
                </a:solidFill>
              </a:uFill>
              <a:latin typeface="Arial"/>
            </a:endParaRPr>
          </a:p>
        </p:txBody>
      </p:sp>
      <p:sp>
        <p:nvSpPr>
          <p:cNvPr id="278" name="CustomShape 3"/>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sp>
      <p:sp>
        <p:nvSpPr>
          <p:cNvPr id="279" name="CustomShape 4"/>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988920" y="-8100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800" b="0" strike="noStrike" cap="all" spc="-1">
                <a:solidFill>
                  <a:srgbClr val="FFFFFF"/>
                </a:solidFill>
                <a:uFill>
                  <a:solidFill>
                    <a:srgbClr val="FFFFFF"/>
                  </a:solidFill>
                </a:uFill>
                <a:latin typeface="Century Gothic"/>
              </a:rPr>
              <a:t>Greece ….thessaloniki</a:t>
            </a:r>
            <a:endParaRPr lang="de-DE" sz="2800" b="0" strike="noStrike" spc="-1">
              <a:solidFill>
                <a:srgbClr val="000000"/>
              </a:solidFill>
              <a:uFill>
                <a:solidFill>
                  <a:srgbClr val="FFFFFF"/>
                </a:solidFill>
              </a:uFill>
              <a:latin typeface="Arial"/>
            </a:endParaRPr>
          </a:p>
        </p:txBody>
      </p:sp>
      <p:sp>
        <p:nvSpPr>
          <p:cNvPr id="192" name="CustomShape 2"/>
          <p:cNvSpPr/>
          <p:nvPr/>
        </p:nvSpPr>
        <p:spPr>
          <a:xfrm>
            <a:off x="4722840" y="2777040"/>
            <a:ext cx="6020640" cy="2048040"/>
          </a:xfrm>
          <a:prstGeom prst="rect">
            <a:avLst/>
          </a:prstGeom>
          <a:noFill/>
          <a:ln>
            <a:noFill/>
          </a:ln>
        </p:spPr>
        <p:style>
          <a:lnRef idx="0">
            <a:scrgbClr r="0" g="0" b="0"/>
          </a:lnRef>
          <a:fillRef idx="0">
            <a:scrgbClr r="0" g="0" b="0"/>
          </a:fillRef>
          <a:effectRef idx="0">
            <a:scrgbClr r="0" g="0" b="0"/>
          </a:effectRef>
          <a:fontRef idx="minor"/>
        </p:style>
      </p:sp>
      <p:sp>
        <p:nvSpPr>
          <p:cNvPr id="193"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ustomShape 1"/>
          <p:cNvSpPr/>
          <p:nvPr/>
        </p:nvSpPr>
        <p:spPr>
          <a:xfrm>
            <a:off x="4722840" y="144792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800" b="0" strike="noStrike" cap="all" spc="-1">
                <a:solidFill>
                  <a:srgbClr val="FFFFFF"/>
                </a:solidFill>
                <a:uFill>
                  <a:solidFill>
                    <a:srgbClr val="FFFFFF"/>
                  </a:solidFill>
                </a:uFill>
                <a:latin typeface="Century Gothic"/>
              </a:rPr>
              <a:t>THESSALONIKI</a:t>
            </a:r>
            <a:endParaRPr lang="de-DE" sz="2800" b="0" strike="noStrike" spc="-1">
              <a:solidFill>
                <a:srgbClr val="000000"/>
              </a:solidFill>
              <a:uFill>
                <a:solidFill>
                  <a:srgbClr val="FFFFFF"/>
                </a:solidFill>
              </a:uFill>
              <a:latin typeface="Arial"/>
            </a:endParaRPr>
          </a:p>
        </p:txBody>
      </p:sp>
      <p:sp>
        <p:nvSpPr>
          <p:cNvPr id="196" name="CustomShape 2"/>
          <p:cNvSpPr/>
          <p:nvPr/>
        </p:nvSpPr>
        <p:spPr>
          <a:xfrm>
            <a:off x="4722840" y="2777040"/>
            <a:ext cx="6020640" cy="204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800" b="0" strike="noStrike" spc="-1">
                <a:solidFill>
                  <a:srgbClr val="68370F"/>
                </a:solidFill>
                <a:uFill>
                  <a:solidFill>
                    <a:srgbClr val="FFFFFF"/>
                  </a:solidFill>
                </a:uFill>
                <a:latin typeface="Century Gothic"/>
              </a:rPr>
              <a:t>Thessaloniki (Greek: Θεσσαλονίκη )is the second-largest city in Greece and the capital of Greek Macedonia, the administrative region of Central Macedonia and the Decentralized Administration of Macedonia and Thrace.</a:t>
            </a:r>
            <a:endParaRPr lang="de-DE" sz="1800" b="0" strike="noStrike" spc="-1">
              <a:solidFill>
                <a:srgbClr val="000000"/>
              </a:solidFill>
              <a:uFill>
                <a:solidFill>
                  <a:srgbClr val="FFFFFF"/>
                </a:solidFill>
              </a:uFill>
              <a:latin typeface="Arial"/>
            </a:endParaRPr>
          </a:p>
        </p:txBody>
      </p:sp>
      <p:sp>
        <p:nvSpPr>
          <p:cNvPr id="197"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5122080" y="114480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800" b="0" strike="noStrike" cap="all" spc="-1">
                <a:solidFill>
                  <a:srgbClr val="FFFFFF"/>
                </a:solidFill>
                <a:uFill>
                  <a:solidFill>
                    <a:srgbClr val="FFFFFF"/>
                  </a:solidFill>
                </a:uFill>
                <a:latin typeface="Century Gothic"/>
              </a:rPr>
              <a:t>THESSALONIKI - history</a:t>
            </a:r>
            <a:endParaRPr lang="de-DE" sz="2800" b="0" strike="noStrike" spc="-1">
              <a:solidFill>
                <a:srgbClr val="000000"/>
              </a:solidFill>
              <a:uFill>
                <a:solidFill>
                  <a:srgbClr val="FFFFFF"/>
                </a:solidFill>
              </a:uFill>
              <a:latin typeface="Arial"/>
            </a:endParaRPr>
          </a:p>
        </p:txBody>
      </p:sp>
      <p:sp>
        <p:nvSpPr>
          <p:cNvPr id="200" name="CustomShape 2"/>
          <p:cNvSpPr/>
          <p:nvPr/>
        </p:nvSpPr>
        <p:spPr>
          <a:xfrm>
            <a:off x="5556240" y="3060360"/>
            <a:ext cx="6020640" cy="204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800" b="0" strike="noStrike" spc="-1">
                <a:solidFill>
                  <a:srgbClr val="68370F"/>
                </a:solidFill>
                <a:uFill>
                  <a:solidFill>
                    <a:srgbClr val="FFFFFF"/>
                  </a:solidFill>
                </a:uFill>
                <a:latin typeface="Century Gothic"/>
              </a:rPr>
              <a:t>Its nickname is η Συμπρωτεύουσα (Symprotévousa), literally "the co-capital", a reference to its historical status as the Συμβασιλεύουσα (Symvasilévousa) or "co-reigning" city of the Eastern Roman (Byzantine) Empire, alongside Constantinople.</a:t>
            </a:r>
            <a:endParaRPr lang="de-DE" sz="1800" b="0" strike="noStrike" spc="-1">
              <a:solidFill>
                <a:srgbClr val="000000"/>
              </a:solidFill>
              <a:uFill>
                <a:solidFill>
                  <a:srgbClr val="FFFFFF"/>
                </a:solidFill>
              </a:uFill>
              <a:latin typeface="Arial"/>
            </a:endParaRPr>
          </a:p>
        </p:txBody>
      </p:sp>
      <p:sp>
        <p:nvSpPr>
          <p:cNvPr id="201"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4722840" y="144792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de-DE" sz="2800" b="0" strike="noStrike" cap="all" spc="-1">
                <a:solidFill>
                  <a:srgbClr val="FFFFFF"/>
                </a:solidFill>
                <a:uFill>
                  <a:solidFill>
                    <a:srgbClr val="FFFFFF"/>
                  </a:solidFill>
                </a:uFill>
                <a:latin typeface="Century Gothic"/>
              </a:rPr>
              <a:t>THESSALONIKI - population</a:t>
            </a:r>
            <a:endParaRPr lang="de-DE" sz="2800" b="0" strike="noStrike" spc="-1">
              <a:solidFill>
                <a:srgbClr val="000000"/>
              </a:solidFill>
              <a:uFill>
                <a:solidFill>
                  <a:srgbClr val="FFFFFF"/>
                </a:solidFill>
              </a:uFill>
              <a:latin typeface="Arial"/>
            </a:endParaRPr>
          </a:p>
        </p:txBody>
      </p:sp>
      <p:sp>
        <p:nvSpPr>
          <p:cNvPr id="204" name="CustomShape 2"/>
          <p:cNvSpPr/>
          <p:nvPr/>
        </p:nvSpPr>
        <p:spPr>
          <a:xfrm>
            <a:off x="4903200" y="3176280"/>
            <a:ext cx="4538160" cy="126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800" b="0" strike="noStrike" spc="-1">
                <a:solidFill>
                  <a:srgbClr val="68370F"/>
                </a:solidFill>
                <a:uFill>
                  <a:solidFill>
                    <a:srgbClr val="FFFFFF"/>
                  </a:solidFill>
                </a:uFill>
                <a:latin typeface="Century Gothic"/>
              </a:rPr>
              <a:t>The municipality of Thessaloniki, the historical center, had a population of 325,182 in 2011, while the Thessaloniki Urban Area had a population of 763,952. and the Thessaloniki Metropolitan Area had 1,012,297 inhabitants in 2011.</a:t>
            </a:r>
            <a:endParaRPr lang="de-DE" sz="1800" b="0" strike="noStrike" spc="-1">
              <a:solidFill>
                <a:srgbClr val="000000"/>
              </a:solidFill>
              <a:uFill>
                <a:solidFill>
                  <a:srgbClr val="FFFFFF"/>
                </a:solidFill>
              </a:uFill>
              <a:latin typeface="Arial"/>
            </a:endParaRPr>
          </a:p>
        </p:txBody>
      </p:sp>
      <p:sp>
        <p:nvSpPr>
          <p:cNvPr id="205"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4722840" y="144792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r>
              <a:rPr lang="de-DE" sz="2800" b="0" strike="noStrike" cap="all" spc="-1">
                <a:solidFill>
                  <a:srgbClr val="FFFFFF"/>
                </a:solidFill>
                <a:uFill>
                  <a:solidFill>
                    <a:srgbClr val="FFFFFF"/>
                  </a:solidFill>
                </a:uFill>
                <a:latin typeface="Century Gothic"/>
              </a:rPr>
              <a:t>Attractions</a:t>
            </a:r>
            <a:endParaRPr lang="de-DE" sz="2800" b="0" strike="noStrike" spc="-1">
              <a:solidFill>
                <a:srgbClr val="000000"/>
              </a:solidFill>
              <a:uFill>
                <a:solidFill>
                  <a:srgbClr val="FFFFFF"/>
                </a:solidFill>
              </a:uFill>
              <a:latin typeface="Arial"/>
            </a:endParaRPr>
          </a:p>
          <a:p>
            <a:pPr>
              <a:lnSpc>
                <a:spcPct val="100000"/>
              </a:lnSpc>
            </a:pPr>
            <a:r>
              <a:rPr lang="de-DE" sz="2800" b="0" strike="noStrike" cap="all" spc="-1">
                <a:solidFill>
                  <a:srgbClr val="FFFFFF"/>
                </a:solidFill>
                <a:uFill>
                  <a:solidFill>
                    <a:srgbClr val="FFFFFF"/>
                  </a:solidFill>
                </a:uFill>
                <a:latin typeface="Century Gothic"/>
              </a:rPr>
              <a:t> of Thessaloniki</a:t>
            </a:r>
            <a:endParaRPr lang="de-DE" sz="2800" b="0" strike="noStrike" spc="-1">
              <a:solidFill>
                <a:srgbClr val="000000"/>
              </a:solidFill>
              <a:uFill>
                <a:solidFill>
                  <a:srgbClr val="FFFFFF"/>
                </a:solidFill>
              </a:uFill>
              <a:latin typeface="Arial"/>
            </a:endParaRPr>
          </a:p>
        </p:txBody>
      </p:sp>
      <p:sp>
        <p:nvSpPr>
          <p:cNvPr id="208" name="CustomShape 2"/>
          <p:cNvSpPr/>
          <p:nvPr/>
        </p:nvSpPr>
        <p:spPr>
          <a:xfrm>
            <a:off x="4722840" y="2777040"/>
            <a:ext cx="6020640" cy="204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1800" b="0" strike="noStrike" spc="-1">
                <a:solidFill>
                  <a:srgbClr val="68370F"/>
                </a:solidFill>
                <a:uFill>
                  <a:solidFill>
                    <a:srgbClr val="FFFFFF"/>
                  </a:solidFill>
                </a:uFill>
                <a:latin typeface="Century Gothic"/>
              </a:rPr>
              <a:t>Church of Agios Dimitrios</a:t>
            </a:r>
            <a:endParaRPr lang="de-DE" sz="18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Arial"/>
              <a:buChar char="•"/>
            </a:pPr>
            <a:r>
              <a:rPr lang="de-DE" sz="1200" b="0" strike="noStrike" spc="-1">
                <a:solidFill>
                  <a:srgbClr val="68370F"/>
                </a:solidFill>
                <a:uFill>
                  <a:solidFill>
                    <a:srgbClr val="FFFFFF"/>
                  </a:solidFill>
                </a:uFill>
                <a:latin typeface="Century Gothic"/>
              </a:rPr>
              <a:t>This enormous 5th-century structure honours Thessaloniki’s patron saint.</a:t>
            </a:r>
            <a:endParaRPr lang="de-DE" sz="12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800" b="0" strike="noStrike" spc="-1">
                <a:solidFill>
                  <a:srgbClr val="68370F"/>
                </a:solidFill>
                <a:uFill>
                  <a:solidFill>
                    <a:srgbClr val="FFFFFF"/>
                  </a:solidFill>
                </a:uFill>
                <a:latin typeface="Century Gothic"/>
              </a:rPr>
              <a:t>Museum of Byzantine Culture</a:t>
            </a:r>
            <a:endParaRPr lang="de-DE" sz="18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Arial"/>
              <a:buChar char="•"/>
            </a:pPr>
            <a:r>
              <a:rPr lang="de-DE" sz="1200" b="0" strike="noStrike" spc="-1">
                <a:solidFill>
                  <a:srgbClr val="68370F"/>
                </a:solidFill>
                <a:uFill>
                  <a:solidFill>
                    <a:srgbClr val="FFFFFF"/>
                  </a:solidFill>
                </a:uFill>
                <a:latin typeface="Century Gothic"/>
              </a:rPr>
              <a:t>This fascinating museum has plenty of treasures to please Byzantine buffs, plus simple explanations to introduce the empire to total beginners.</a:t>
            </a:r>
            <a:endParaRPr lang="de-DE" sz="1200" b="0" strike="noStrike" spc="-1">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800" b="0" strike="noStrike" spc="-1">
                <a:solidFill>
                  <a:srgbClr val="68370F"/>
                </a:solidFill>
                <a:uFill>
                  <a:solidFill>
                    <a:srgbClr val="FFFFFF"/>
                  </a:solidFill>
                </a:uFill>
                <a:latin typeface="Century Gothic"/>
              </a:rPr>
              <a:t>Noesis Science Center &amp; Technology Museum</a:t>
            </a:r>
            <a:endParaRPr lang="de-DE" sz="1800" b="0" strike="noStrike" spc="-1">
              <a:solidFill>
                <a:srgbClr val="000000"/>
              </a:solidFill>
              <a:uFill>
                <a:solidFill>
                  <a:srgbClr val="FFFFFF"/>
                </a:solidFill>
              </a:uFill>
              <a:latin typeface="Arial"/>
            </a:endParaRPr>
          </a:p>
          <a:p>
            <a:pPr marL="743040" lvl="1" indent="-285120">
              <a:lnSpc>
                <a:spcPct val="100000"/>
              </a:lnSpc>
              <a:buClr>
                <a:srgbClr val="FFFFFF"/>
              </a:buClr>
              <a:buSzPct val="80000"/>
              <a:buFont typeface="Arial"/>
              <a:buChar char="•"/>
            </a:pPr>
            <a:r>
              <a:rPr lang="de-DE" sz="1200" b="0" strike="noStrike" spc="-1">
                <a:solidFill>
                  <a:srgbClr val="68370F"/>
                </a:solidFill>
                <a:uFill>
                  <a:solidFill>
                    <a:srgbClr val="FFFFFF"/>
                  </a:solidFill>
                </a:uFill>
                <a:latin typeface="Century Gothic"/>
              </a:rPr>
              <a:t>Although 6km east of town, this fascinating museum of science and technology, old and new, is worth visiting</a:t>
            </a:r>
            <a:endParaRPr lang="de-DE" sz="1200" b="0" strike="noStrike" spc="-1">
              <a:solidFill>
                <a:srgbClr val="000000"/>
              </a:solidFill>
              <a:uFill>
                <a:solidFill>
                  <a:srgbClr val="FFFFFF"/>
                </a:solidFill>
              </a:uFill>
              <a:latin typeface="Arial"/>
            </a:endParaRPr>
          </a:p>
          <a:p>
            <a:pPr>
              <a:lnSpc>
                <a:spcPct val="100000"/>
              </a:lnSpc>
            </a:pPr>
            <a:endParaRPr lang="de-DE" sz="1200" b="0" strike="noStrike" spc="-1">
              <a:solidFill>
                <a:srgbClr val="000000"/>
              </a:solidFill>
              <a:uFill>
                <a:solidFill>
                  <a:srgbClr val="FFFFFF"/>
                </a:solidFill>
              </a:uFill>
              <a:latin typeface="Arial"/>
            </a:endParaRPr>
          </a:p>
        </p:txBody>
      </p:sp>
      <p:sp>
        <p:nvSpPr>
          <p:cNvPr id="209"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CustomShape 1"/>
          <p:cNvSpPr/>
          <p:nvPr/>
        </p:nvSpPr>
        <p:spPr>
          <a:xfrm>
            <a:off x="4722840" y="1447920"/>
            <a:ext cx="601920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r>
              <a:rPr lang="de-DE" sz="2800" b="0" strike="noStrike" cap="all" spc="-1">
                <a:solidFill>
                  <a:srgbClr val="FFFFFF"/>
                </a:solidFill>
                <a:uFill>
                  <a:solidFill>
                    <a:srgbClr val="FFFFFF"/>
                  </a:solidFill>
                </a:uFill>
                <a:latin typeface="Century Gothic"/>
              </a:rPr>
              <a:t>Attractions</a:t>
            </a:r>
            <a:endParaRPr lang="de-DE" sz="2800" b="0" strike="noStrike" spc="-1">
              <a:solidFill>
                <a:srgbClr val="000000"/>
              </a:solidFill>
              <a:uFill>
                <a:solidFill>
                  <a:srgbClr val="FFFFFF"/>
                </a:solidFill>
              </a:uFill>
              <a:latin typeface="Arial"/>
            </a:endParaRPr>
          </a:p>
          <a:p>
            <a:pPr>
              <a:lnSpc>
                <a:spcPct val="100000"/>
              </a:lnSpc>
            </a:pPr>
            <a:r>
              <a:rPr lang="de-DE" sz="2800" b="0" strike="noStrike" cap="all" spc="-1">
                <a:solidFill>
                  <a:srgbClr val="FFFFFF"/>
                </a:solidFill>
                <a:uFill>
                  <a:solidFill>
                    <a:srgbClr val="FFFFFF"/>
                  </a:solidFill>
                </a:uFill>
                <a:latin typeface="Century Gothic"/>
              </a:rPr>
              <a:t> of Thessaloniki</a:t>
            </a:r>
            <a:endParaRPr lang="de-DE" sz="2800" b="0" strike="noStrike" spc="-1">
              <a:solidFill>
                <a:srgbClr val="000000"/>
              </a:solidFill>
              <a:uFill>
                <a:solidFill>
                  <a:srgbClr val="FFFFFF"/>
                </a:solidFill>
              </a:uFill>
              <a:latin typeface="Arial"/>
            </a:endParaRPr>
          </a:p>
        </p:txBody>
      </p:sp>
      <p:sp>
        <p:nvSpPr>
          <p:cNvPr id="214" name="CustomShape 2"/>
          <p:cNvSpPr/>
          <p:nvPr/>
        </p:nvSpPr>
        <p:spPr>
          <a:xfrm>
            <a:off x="4722840" y="2777040"/>
            <a:ext cx="6020640" cy="204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120">
              <a:lnSpc>
                <a:spcPct val="100000"/>
              </a:lnSpc>
              <a:buClr>
                <a:srgbClr val="FFFFFF"/>
              </a:buClr>
              <a:buSzPct val="80000"/>
              <a:buFont typeface="Arial"/>
              <a:buChar char="•"/>
            </a:pPr>
            <a:r>
              <a:rPr lang="de-DE" sz="1800" b="0" strike="noStrike" spc="-1" dirty="0" err="1">
                <a:solidFill>
                  <a:srgbClr val="68370F"/>
                </a:solidFill>
                <a:uFill>
                  <a:solidFill>
                    <a:srgbClr val="FFFFFF"/>
                  </a:solidFill>
                </a:uFill>
                <a:latin typeface="Century Gothic"/>
              </a:rPr>
              <a:t>Kastro</a:t>
            </a:r>
            <a:r>
              <a:rPr lang="de-DE" sz="1800" b="0" strike="noStrike" spc="-1" dirty="0">
                <a:solidFill>
                  <a:srgbClr val="68370F"/>
                </a:solidFill>
                <a:uFill>
                  <a:solidFill>
                    <a:srgbClr val="FFFFFF"/>
                  </a:solidFill>
                </a:uFill>
                <a:latin typeface="Century Gothic"/>
              </a:rPr>
              <a:t> &amp; </a:t>
            </a:r>
            <a:r>
              <a:rPr lang="de-DE" sz="1800" b="0" strike="noStrike" spc="-1" dirty="0" err="1">
                <a:solidFill>
                  <a:srgbClr val="68370F"/>
                </a:solidFill>
                <a:uFill>
                  <a:solidFill>
                    <a:srgbClr val="FFFFFF"/>
                  </a:solidFill>
                </a:uFill>
                <a:latin typeface="Century Gothic"/>
              </a:rPr>
              <a:t>Byzantine</a:t>
            </a:r>
            <a:r>
              <a:rPr lang="de-DE" sz="1800" b="0" strike="noStrike" spc="-1" dirty="0">
                <a:solidFill>
                  <a:srgbClr val="68370F"/>
                </a:solidFill>
                <a:uFill>
                  <a:solidFill>
                    <a:srgbClr val="FFFFFF"/>
                  </a:solidFill>
                </a:uFill>
                <a:latin typeface="Century Gothic"/>
              </a:rPr>
              <a:t> Walls</a:t>
            </a:r>
            <a:endParaRPr lang="de-DE" sz="1800" b="0" strike="noStrike" spc="-1" dirty="0">
              <a:solidFill>
                <a:srgbClr val="000000"/>
              </a:solidFill>
              <a:uFill>
                <a:solidFill>
                  <a:srgbClr val="FFFFFF"/>
                </a:solidFill>
              </a:uFill>
              <a:latin typeface="Arial"/>
            </a:endParaRPr>
          </a:p>
          <a:p>
            <a:pPr marL="743040" lvl="1" indent="-285120">
              <a:lnSpc>
                <a:spcPct val="100000"/>
              </a:lnSpc>
              <a:buClr>
                <a:srgbClr val="FFFFFF"/>
              </a:buClr>
              <a:buSzPct val="80000"/>
              <a:buFont typeface="Arial"/>
              <a:buChar char="•"/>
            </a:pPr>
            <a:r>
              <a:rPr lang="de-DE" sz="1200" b="0" strike="noStrike" spc="-1" dirty="0">
                <a:solidFill>
                  <a:srgbClr val="68370F"/>
                </a:solidFill>
                <a:uFill>
                  <a:solidFill>
                    <a:srgbClr val="FFFFFF"/>
                  </a:solidFill>
                </a:uFill>
                <a:latin typeface="Century Gothic"/>
              </a:rPr>
              <a:t>The </a:t>
            </a:r>
            <a:r>
              <a:rPr lang="de-DE" sz="1200" b="0" strike="noStrike" spc="-1" dirty="0" err="1">
                <a:solidFill>
                  <a:srgbClr val="68370F"/>
                </a:solidFill>
                <a:uFill>
                  <a:solidFill>
                    <a:srgbClr val="FFFFFF"/>
                  </a:solidFill>
                </a:uFill>
                <a:latin typeface="Century Gothic"/>
              </a:rPr>
              <a:t>kastro</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castle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encloses</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Byzantine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churches</a:t>
            </a:r>
            <a:r>
              <a:rPr lang="de-DE" sz="1200" b="0" strike="noStrike" spc="-1" dirty="0">
                <a:solidFill>
                  <a:srgbClr val="68370F"/>
                </a:solidFill>
                <a:uFill>
                  <a:solidFill>
                    <a:srgbClr val="FFFFFF"/>
                  </a:solidFill>
                </a:uFill>
                <a:latin typeface="Century Gothic"/>
              </a:rPr>
              <a:t> and </a:t>
            </a:r>
            <a:r>
              <a:rPr lang="de-DE" sz="1200" b="0" strike="noStrike" spc="-1" dirty="0" err="1">
                <a:solidFill>
                  <a:srgbClr val="68370F"/>
                </a:solidFill>
                <a:uFill>
                  <a:solidFill>
                    <a:srgbClr val="FFFFFF"/>
                  </a:solidFill>
                </a:uFill>
                <a:latin typeface="Century Gothic"/>
              </a:rPr>
              <a:t>timber-framed</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houses</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with</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overhanging</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upper</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storeys</a:t>
            </a:r>
            <a:r>
              <a:rPr lang="de-DE" sz="1200" b="0" strike="noStrike" spc="-1" dirty="0">
                <a:solidFill>
                  <a:srgbClr val="68370F"/>
                </a:solidFill>
                <a:uFill>
                  <a:solidFill>
                    <a:srgbClr val="FFFFFF"/>
                  </a:solidFill>
                </a:uFill>
                <a:latin typeface="Century Gothic"/>
              </a:rPr>
              <a:t>.</a:t>
            </a:r>
            <a:endParaRPr lang="de-DE" sz="1200" b="0" strike="noStrike" spc="-1" dirty="0">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800" b="0" strike="noStrike" spc="-1" dirty="0" err="1">
                <a:solidFill>
                  <a:srgbClr val="68370F"/>
                </a:solidFill>
                <a:uFill>
                  <a:solidFill>
                    <a:srgbClr val="FFFFFF"/>
                  </a:solidFill>
                </a:uFill>
                <a:latin typeface="Century Gothic"/>
              </a:rPr>
              <a:t>Jewish</a:t>
            </a:r>
            <a:r>
              <a:rPr lang="de-DE" sz="1800" b="0" strike="noStrike" spc="-1" dirty="0">
                <a:solidFill>
                  <a:srgbClr val="68370F"/>
                </a:solidFill>
                <a:uFill>
                  <a:solidFill>
                    <a:srgbClr val="FFFFFF"/>
                  </a:solidFill>
                </a:uFill>
                <a:latin typeface="Century Gothic"/>
              </a:rPr>
              <a:t> Museum </a:t>
            </a:r>
            <a:r>
              <a:rPr lang="de-DE" sz="1800" b="0" strike="noStrike" spc="-1" dirty="0" err="1">
                <a:solidFill>
                  <a:srgbClr val="68370F"/>
                </a:solidFill>
                <a:uFill>
                  <a:solidFill>
                    <a:srgbClr val="FFFFFF"/>
                  </a:solidFill>
                </a:uFill>
                <a:latin typeface="Century Gothic"/>
              </a:rPr>
              <a:t>of</a:t>
            </a:r>
            <a:r>
              <a:rPr lang="de-DE" sz="1800" b="0" strike="noStrike" spc="-1" dirty="0">
                <a:solidFill>
                  <a:srgbClr val="68370F"/>
                </a:solidFill>
                <a:uFill>
                  <a:solidFill>
                    <a:srgbClr val="FFFFFF"/>
                  </a:solidFill>
                </a:uFill>
                <a:latin typeface="Century Gothic"/>
              </a:rPr>
              <a:t> Thessaloniki</a:t>
            </a:r>
            <a:endParaRPr lang="de-DE" sz="1800" b="0" strike="noStrike" spc="-1" dirty="0">
              <a:solidFill>
                <a:srgbClr val="000000"/>
              </a:solidFill>
              <a:uFill>
                <a:solidFill>
                  <a:srgbClr val="FFFFFF"/>
                </a:solidFill>
              </a:uFill>
              <a:latin typeface="Arial"/>
            </a:endParaRPr>
          </a:p>
          <a:p>
            <a:pPr marL="743040" lvl="1" indent="-285120">
              <a:lnSpc>
                <a:spcPct val="100000"/>
              </a:lnSpc>
              <a:buClr>
                <a:srgbClr val="FFFFFF"/>
              </a:buClr>
              <a:buSzPct val="80000"/>
              <a:buFont typeface="Arial"/>
              <a:buChar char="•"/>
            </a:pPr>
            <a:r>
              <a:rPr lang="de-DE" sz="1200" b="0" strike="noStrike" spc="-1" dirty="0">
                <a:solidFill>
                  <a:srgbClr val="68370F"/>
                </a:solidFill>
                <a:uFill>
                  <a:solidFill>
                    <a:srgbClr val="FFFFFF"/>
                  </a:solidFill>
                </a:uFill>
                <a:latin typeface="Century Gothic"/>
              </a:rPr>
              <a:t>This </a:t>
            </a:r>
            <a:r>
              <a:rPr lang="de-DE" sz="1200" b="0" strike="noStrike" spc="-1" dirty="0" err="1">
                <a:solidFill>
                  <a:srgbClr val="68370F"/>
                </a:solidFill>
                <a:uFill>
                  <a:solidFill>
                    <a:srgbClr val="FFFFFF"/>
                  </a:solidFill>
                </a:uFill>
                <a:latin typeface="Century Gothic"/>
              </a:rPr>
              <a:t>touching</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museum</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is</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housed</a:t>
            </a:r>
            <a:r>
              <a:rPr lang="de-DE" sz="1200" b="0" strike="noStrike" spc="-1" dirty="0">
                <a:solidFill>
                  <a:srgbClr val="68370F"/>
                </a:solidFill>
                <a:uFill>
                  <a:solidFill>
                    <a:srgbClr val="FFFFFF"/>
                  </a:solidFill>
                </a:uFill>
                <a:latin typeface="Century Gothic"/>
              </a:rPr>
              <a:t> in </a:t>
            </a:r>
            <a:r>
              <a:rPr lang="de-DE" sz="1200" b="0" strike="noStrike" spc="-1" dirty="0" err="1">
                <a:solidFill>
                  <a:srgbClr val="68370F"/>
                </a:solidFill>
                <a:uFill>
                  <a:solidFill>
                    <a:srgbClr val="FFFFFF"/>
                  </a:solidFill>
                </a:uFill>
                <a:latin typeface="Century Gothic"/>
              </a:rPr>
              <a:t>one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of</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the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few</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Jewish</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buildings</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to</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survive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the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great</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fire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of</a:t>
            </a:r>
            <a:r>
              <a:rPr lang="de-DE" sz="1200" b="0" strike="noStrike" spc="-1" dirty="0">
                <a:solidFill>
                  <a:srgbClr val="68370F"/>
                </a:solidFill>
                <a:uFill>
                  <a:solidFill>
                    <a:srgbClr val="FFFFFF"/>
                  </a:solidFill>
                </a:uFill>
                <a:latin typeface="Century Gothic"/>
              </a:rPr>
              <a:t> 1917, </a:t>
            </a:r>
            <a:r>
              <a:rPr lang="de-DE" sz="1200" b="0" strike="noStrike" spc="-1" dirty="0" err="1">
                <a:solidFill>
                  <a:srgbClr val="68370F"/>
                </a:solidFill>
                <a:uFill>
                  <a:solidFill>
                    <a:srgbClr val="FFFFFF"/>
                  </a:solidFill>
                </a:uFill>
                <a:latin typeface="Century Gothic"/>
              </a:rPr>
              <a:t>the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former</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office</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of</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Jewish</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newspaper</a:t>
            </a:r>
            <a:r>
              <a:rPr lang="de-DE" sz="1200" b="0" strike="noStrike" spc="-1" dirty="0">
                <a:solidFill>
                  <a:srgbClr val="68370F"/>
                </a:solidFill>
                <a:uFill>
                  <a:solidFill>
                    <a:srgbClr val="FFFFFF"/>
                  </a:solidFill>
                </a:uFill>
                <a:latin typeface="Century Gothic"/>
              </a:rPr>
              <a:t> </a:t>
            </a:r>
            <a:r>
              <a:rPr lang="de-DE" sz="1200" b="0" strike="noStrike" spc="-1" dirty="0" err="1">
                <a:solidFill>
                  <a:srgbClr val="68370F"/>
                </a:solidFill>
                <a:uFill>
                  <a:solidFill>
                    <a:srgbClr val="FFFFFF"/>
                  </a:solidFill>
                </a:uFill>
                <a:latin typeface="Century Gothic"/>
              </a:rPr>
              <a:t>L'Independent</a:t>
            </a:r>
            <a:r>
              <a:rPr lang="de-DE" sz="1200" b="0" strike="noStrike" spc="-1" dirty="0">
                <a:solidFill>
                  <a:srgbClr val="68370F"/>
                </a:solidFill>
                <a:uFill>
                  <a:solidFill>
                    <a:srgbClr val="FFFFFF"/>
                  </a:solidFill>
                </a:uFill>
                <a:latin typeface="Century Gothic"/>
              </a:rPr>
              <a:t>. </a:t>
            </a:r>
            <a:endParaRPr lang="de-DE" sz="1200" b="0" strike="noStrike" spc="-1" dirty="0">
              <a:solidFill>
                <a:srgbClr val="000000"/>
              </a:solidFill>
              <a:uFill>
                <a:solidFill>
                  <a:srgbClr val="FFFFFF"/>
                </a:solidFill>
              </a:uFill>
              <a:latin typeface="Arial"/>
            </a:endParaRPr>
          </a:p>
          <a:p>
            <a:pPr marL="285840" indent="-285120">
              <a:lnSpc>
                <a:spcPct val="100000"/>
              </a:lnSpc>
              <a:buClr>
                <a:srgbClr val="FFFFFF"/>
              </a:buClr>
              <a:buSzPct val="80000"/>
              <a:buFont typeface="Arial"/>
              <a:buChar char="•"/>
            </a:pPr>
            <a:r>
              <a:rPr lang="de-DE" sz="1800" b="0" strike="noStrike" spc="-1" dirty="0">
                <a:solidFill>
                  <a:srgbClr val="68370F"/>
                </a:solidFill>
                <a:uFill>
                  <a:solidFill>
                    <a:srgbClr val="FFFFFF"/>
                  </a:solidFill>
                </a:uFill>
                <a:latin typeface="Century Gothic"/>
              </a:rPr>
              <a:t>…and </a:t>
            </a:r>
            <a:r>
              <a:rPr lang="de-DE" sz="1800" b="0" strike="noStrike" spc="-1" dirty="0" err="1">
                <a:solidFill>
                  <a:srgbClr val="68370F"/>
                </a:solidFill>
                <a:uFill>
                  <a:solidFill>
                    <a:srgbClr val="FFFFFF"/>
                  </a:solidFill>
                </a:uFill>
                <a:latin typeface="Century Gothic"/>
              </a:rPr>
              <a:t>many</a:t>
            </a:r>
            <a:r>
              <a:rPr lang="de-DE" sz="1800" b="0" strike="noStrike" spc="-1" dirty="0">
                <a:solidFill>
                  <a:srgbClr val="68370F"/>
                </a:solidFill>
                <a:uFill>
                  <a:solidFill>
                    <a:srgbClr val="FFFFFF"/>
                  </a:solidFill>
                </a:uFill>
                <a:latin typeface="Century Gothic"/>
              </a:rPr>
              <a:t> </a:t>
            </a:r>
            <a:r>
              <a:rPr lang="de-DE" sz="1800" b="0" strike="noStrike" spc="-1" dirty="0" err="1">
                <a:solidFill>
                  <a:srgbClr val="68370F"/>
                </a:solidFill>
                <a:uFill>
                  <a:solidFill>
                    <a:srgbClr val="FFFFFF"/>
                  </a:solidFill>
                </a:uFill>
                <a:latin typeface="Century Gothic"/>
              </a:rPr>
              <a:t>more</a:t>
            </a:r>
            <a:endParaRPr lang="de-DE" sz="1800" b="0" strike="noStrike" spc="-1" dirty="0">
              <a:solidFill>
                <a:srgbClr val="000000"/>
              </a:solidFill>
              <a:uFill>
                <a:solidFill>
                  <a:srgbClr val="FFFFFF"/>
                </a:solidFill>
              </a:uFill>
              <a:latin typeface="Arial"/>
            </a:endParaRPr>
          </a:p>
        </p:txBody>
      </p:sp>
      <p:sp>
        <p:nvSpPr>
          <p:cNvPr id="215"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ustomShape 1"/>
          <p:cNvSpPr/>
          <p:nvPr/>
        </p:nvSpPr>
        <p:spPr>
          <a:xfrm>
            <a:off x="7085160" y="685800"/>
            <a:ext cx="3656880" cy="1370880"/>
          </a:xfrm>
          <a:prstGeom prst="rect">
            <a:avLst/>
          </a:prstGeom>
          <a:noFill/>
          <a:ln>
            <a:noFill/>
          </a:ln>
        </p:spPr>
        <p:style>
          <a:lnRef idx="0">
            <a:scrgbClr r="0" g="0" b="0"/>
          </a:lnRef>
          <a:fillRef idx="0">
            <a:scrgbClr r="0" g="0" b="0"/>
          </a:fillRef>
          <a:effectRef idx="0">
            <a:scrgbClr r="0" g="0" b="0"/>
          </a:effectRef>
          <a:fontRef idx="minor"/>
        </p:style>
      </p:sp>
      <p:pic>
        <p:nvPicPr>
          <p:cNvPr id="219" name="Θέση περιεχομένου 7"/>
          <p:cNvPicPr/>
          <p:nvPr/>
        </p:nvPicPr>
        <p:blipFill>
          <a:blip r:embed="rId2"/>
          <a:stretch/>
        </p:blipFill>
        <p:spPr>
          <a:xfrm>
            <a:off x="127800" y="526680"/>
            <a:ext cx="8950320" cy="4105080"/>
          </a:xfrm>
          <a:prstGeom prst="rect">
            <a:avLst/>
          </a:prstGeom>
          <a:ln>
            <a:noFill/>
          </a:ln>
        </p:spPr>
      </p:pic>
      <p:sp>
        <p:nvSpPr>
          <p:cNvPr id="220" name="CustomShape 2"/>
          <p:cNvSpPr/>
          <p:nvPr/>
        </p:nvSpPr>
        <p:spPr>
          <a:xfrm>
            <a:off x="7085160" y="2209680"/>
            <a:ext cx="3656880" cy="2090520"/>
          </a:xfrm>
          <a:prstGeom prst="rect">
            <a:avLst/>
          </a:prstGeom>
          <a:noFill/>
          <a:ln>
            <a:noFill/>
          </a:ln>
        </p:spPr>
        <p:style>
          <a:lnRef idx="0">
            <a:scrgbClr r="0" g="0" b="0"/>
          </a:lnRef>
          <a:fillRef idx="0">
            <a:scrgbClr r="0" g="0" b="0"/>
          </a:fillRef>
          <a:effectRef idx="0">
            <a:scrgbClr r="0" g="0" b="0"/>
          </a:effectRef>
          <a:fontRef idx="minor"/>
        </p:style>
      </p:sp>
      <p:sp>
        <p:nvSpPr>
          <p:cNvPr id="221" name="CustomShape 3"/>
          <p:cNvSpPr/>
          <p:nvPr/>
        </p:nvSpPr>
        <p:spPr>
          <a:xfrm>
            <a:off x="684360" y="6172200"/>
            <a:ext cx="75430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de-DE" sz="1000" b="0" strike="noStrike" spc="-1">
                <a:solidFill>
                  <a:srgbClr val="68370F"/>
                </a:solidFill>
                <a:uFill>
                  <a:solidFill>
                    <a:srgbClr val="FFFFFF"/>
                  </a:solidFill>
                </a:uFill>
                <a:latin typeface="Century Gothic"/>
              </a:rPr>
              <a:t>1st Second Chance School of Thessaloniki, Greece                                                                                                   www.1sdethes.gr</a:t>
            </a:r>
            <a:endParaRPr lang="de-DE" sz="1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834</Words>
  <Application>Microsoft Office PowerPoint</Application>
  <PresentationFormat>Breitbild</PresentationFormat>
  <Paragraphs>144</Paragraphs>
  <Slides>22</Slides>
  <Notes>2</Notes>
  <HiddenSlides>0</HiddenSlides>
  <MMClips>0</MMClips>
  <ScaleCrop>false</ScaleCrop>
  <HeadingPairs>
    <vt:vector size="6" baseType="variant">
      <vt:variant>
        <vt:lpstr>Verwendete Schriftarten</vt:lpstr>
      </vt:variant>
      <vt:variant>
        <vt:i4>8</vt:i4>
      </vt:variant>
      <vt:variant>
        <vt:lpstr>Design</vt:lpstr>
      </vt:variant>
      <vt:variant>
        <vt:i4>4</vt:i4>
      </vt:variant>
      <vt:variant>
        <vt:lpstr>Folientitel</vt:lpstr>
      </vt:variant>
      <vt:variant>
        <vt:i4>22</vt:i4>
      </vt:variant>
    </vt:vector>
  </HeadingPairs>
  <TitlesOfParts>
    <vt:vector size="34" baseType="lpstr">
      <vt:lpstr>Arial</vt:lpstr>
      <vt:lpstr>Calibri</vt:lpstr>
      <vt:lpstr>Century Gothic</vt:lpstr>
      <vt:lpstr>DejaVu Sans</vt:lpstr>
      <vt:lpstr>Symbol</vt:lpstr>
      <vt:lpstr>Times New Roman</vt:lpstr>
      <vt:lpstr>Wingdings</vt:lpstr>
      <vt:lpstr>Wingdings 3</vt:lpstr>
      <vt:lpstr>Office Theme</vt:lpstr>
      <vt:lpstr>Office Theme</vt:lpstr>
      <vt:lpstr>Office Theme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subject/>
  <dc:creator>user02-pc</dc:creator>
  <dc:description/>
  <cp:lastModifiedBy>Maria Ackmann</cp:lastModifiedBy>
  <cp:revision>57</cp:revision>
  <dcterms:created xsi:type="dcterms:W3CDTF">2016-11-23T08:10:12Z</dcterms:created>
  <dcterms:modified xsi:type="dcterms:W3CDTF">2018-03-08T20:55:57Z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vt:i4>
  </property>
  <property fmtid="{D5CDD505-2E9C-101B-9397-08002B2CF9AE}" pid="8" name="PresentationFormat">
    <vt:lpwstr>Ευρεία οθόνη</vt:lpwstr>
  </property>
  <property fmtid="{D5CDD505-2E9C-101B-9397-08002B2CF9AE}" pid="9" name="ScaleCrop">
    <vt:bool>false</vt:bool>
  </property>
  <property fmtid="{D5CDD505-2E9C-101B-9397-08002B2CF9AE}" pid="10" name="ShareDoc">
    <vt:bool>false</vt:bool>
  </property>
  <property fmtid="{D5CDD505-2E9C-101B-9397-08002B2CF9AE}" pid="11" name="Slides">
    <vt:i4>22</vt:i4>
  </property>
</Properties>
</file>